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8"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5" d="100"/>
          <a:sy n="35" d="100"/>
        </p:scale>
        <p:origin x="-9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9/22/2016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9/22/2016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5" Type="http://schemas.openxmlformats.org/officeDocument/2006/relationships/image" Target="../media/image43.jpeg"/><Relationship Id="rId4" Type="http://schemas.openxmlformats.org/officeDocument/2006/relationships/image" Target="../media/image42.jpeg"/></Relationships>
</file>

<file path=ppt/slides/_rels/slide1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 Id="rId4" Type="http://schemas.openxmlformats.org/officeDocument/2006/relationships/image" Target="../media/image47.jpeg"/></Relationships>
</file>

<file path=ppt/slides/_rels/slide21.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image" Target="../media/image57.jpeg"/><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28.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image" Target="../media/image5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6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image" Target="../media/image6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6.jpeg"/><Relationship Id="rId2" Type="http://schemas.openxmlformats.org/officeDocument/2006/relationships/image" Target="../media/image6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9.jpeg"/><Relationship Id="rId2" Type="http://schemas.openxmlformats.org/officeDocument/2006/relationships/image" Target="../media/image6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371599"/>
          </a:xfrm>
        </p:spPr>
        <p:txBody>
          <a:bodyPr/>
          <a:lstStyle/>
          <a:p>
            <a:r>
              <a:rPr lang="en-US" b="1" dirty="0" err="1" smtClean="0"/>
              <a:t>Ziua</a:t>
            </a:r>
            <a:r>
              <a:rPr lang="en-US" b="1" dirty="0" smtClean="0"/>
              <a:t> </a:t>
            </a:r>
            <a:r>
              <a:rPr lang="en-US" b="1" dirty="0" err="1" smtClean="0"/>
              <a:t>Limbilor</a:t>
            </a:r>
            <a:r>
              <a:rPr lang="en-US" b="1" dirty="0" smtClean="0"/>
              <a:t> </a:t>
            </a:r>
            <a:r>
              <a:rPr lang="en-US" b="1" dirty="0" err="1" smtClean="0"/>
              <a:t>Europei</a:t>
            </a:r>
            <a:endParaRPr lang="en-US" dirty="0"/>
          </a:p>
        </p:txBody>
      </p:sp>
      <p:sp>
        <p:nvSpPr>
          <p:cNvPr id="3" name="Subtitle 2"/>
          <p:cNvSpPr>
            <a:spLocks noGrp="1"/>
          </p:cNvSpPr>
          <p:nvPr>
            <p:ph type="subTitle" idx="1"/>
          </p:nvPr>
        </p:nvSpPr>
        <p:spPr>
          <a:xfrm>
            <a:off x="3354442" y="3539864"/>
            <a:ext cx="4189358" cy="1101248"/>
          </a:xfrm>
        </p:spPr>
        <p:txBody>
          <a:bodyPr/>
          <a:lstStyle/>
          <a:p>
            <a:endParaRPr lang="en-US" dirty="0"/>
          </a:p>
        </p:txBody>
      </p:sp>
      <p:pic>
        <p:nvPicPr>
          <p:cNvPr id="1026" name="Picture 2" descr="C:\Users\safa\Desktop\ziua limba\download.jpg"/>
          <p:cNvPicPr>
            <a:picLocks noChangeAspect="1" noChangeArrowheads="1"/>
          </p:cNvPicPr>
          <p:nvPr/>
        </p:nvPicPr>
        <p:blipFill>
          <a:blip r:embed="rId2"/>
          <a:srcRect/>
          <a:stretch>
            <a:fillRect/>
          </a:stretch>
        </p:blipFill>
        <p:spPr bwMode="auto">
          <a:xfrm>
            <a:off x="1295400" y="2209800"/>
            <a:ext cx="6629400" cy="3733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latin typeface="Arial" pitchFamily="34" charset="0"/>
                <a:cs typeface="Arial" pitchFamily="34" charset="0"/>
              </a:rPr>
              <a:t>Cat de important e </a:t>
            </a:r>
            <a:r>
              <a:rPr lang="en-US" b="1" dirty="0" err="1" smtClean="0">
                <a:latin typeface="Arial" pitchFamily="34" charset="0"/>
                <a:cs typeface="Arial" pitchFamily="34" charset="0"/>
              </a:rPr>
              <a:t>sa</a:t>
            </a:r>
            <a:r>
              <a:rPr lang="en-US" b="1" dirty="0" smtClean="0">
                <a:latin typeface="Arial" pitchFamily="34" charset="0"/>
                <a:cs typeface="Arial" pitchFamily="34" charset="0"/>
              </a:rPr>
              <a:t> </a:t>
            </a:r>
            <a:r>
              <a:rPr lang="en-US" b="1" dirty="0" err="1" smtClean="0">
                <a:latin typeface="Arial" pitchFamily="34" charset="0"/>
                <a:cs typeface="Arial" pitchFamily="34" charset="0"/>
              </a:rPr>
              <a:t>stii</a:t>
            </a:r>
            <a:r>
              <a:rPr lang="en-US" b="1" dirty="0" smtClean="0">
                <a:latin typeface="Arial" pitchFamily="34" charset="0"/>
                <a:cs typeface="Arial" pitchFamily="34" charset="0"/>
              </a:rPr>
              <a:t> </a:t>
            </a:r>
            <a:r>
              <a:rPr lang="en-US" b="1" dirty="0" err="1" smtClean="0">
                <a:latin typeface="Arial" pitchFamily="34" charset="0"/>
                <a:cs typeface="Arial" pitchFamily="34" charset="0"/>
              </a:rPr>
              <a:t>mai</a:t>
            </a:r>
            <a:r>
              <a:rPr lang="en-US" b="1" dirty="0" smtClean="0">
                <a:latin typeface="Arial" pitchFamily="34" charset="0"/>
                <a:cs typeface="Arial" pitchFamily="34" charset="0"/>
              </a:rPr>
              <a:t> </a:t>
            </a:r>
            <a:r>
              <a:rPr lang="en-US" b="1" dirty="0" err="1" smtClean="0">
                <a:latin typeface="Arial" pitchFamily="34" charset="0"/>
                <a:cs typeface="Arial" pitchFamily="34" charset="0"/>
              </a:rPr>
              <a:t>multe</a:t>
            </a:r>
            <a:r>
              <a:rPr lang="en-US" b="1" dirty="0" smtClean="0">
                <a:latin typeface="Arial" pitchFamily="34" charset="0"/>
                <a:cs typeface="Arial" pitchFamily="34" charset="0"/>
              </a:rPr>
              <a:t> </a:t>
            </a:r>
            <a:r>
              <a:rPr lang="en-US" b="1" dirty="0" err="1" smtClean="0">
                <a:latin typeface="Arial" pitchFamily="34" charset="0"/>
                <a:cs typeface="Arial" pitchFamily="34" charset="0"/>
              </a:rPr>
              <a:t>limbi</a:t>
            </a:r>
            <a:r>
              <a:rPr lang="en-US" b="1" dirty="0" smtClean="0">
                <a:latin typeface="Arial" pitchFamily="34" charset="0"/>
                <a:cs typeface="Arial" pitchFamily="34" charset="0"/>
              </a:rPr>
              <a:t> </a:t>
            </a:r>
            <a:r>
              <a:rPr lang="en-US" b="1" dirty="0" err="1" smtClean="0">
                <a:latin typeface="Arial" pitchFamily="34" charset="0"/>
                <a:cs typeface="Arial" pitchFamily="34" charset="0"/>
              </a:rPr>
              <a:t>straine</a:t>
            </a:r>
            <a:r>
              <a:rPr lang="en-US" b="1" dirty="0" smtClean="0">
                <a:latin typeface="Arial" pitchFamily="34" charset="0"/>
                <a:cs typeface="Arial" pitchFamily="34" charset="0"/>
              </a:rPr>
              <a:t>?</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763963"/>
          </a:xfrm>
        </p:spPr>
        <p:txBody>
          <a:bodyPr/>
          <a:lstStyle/>
          <a:p>
            <a:endParaRPr lang="en-US" dirty="0"/>
          </a:p>
        </p:txBody>
      </p:sp>
      <p:pic>
        <p:nvPicPr>
          <p:cNvPr id="10243" name="Picture 3" descr="C:\Users\safa\Desktop\ziua limba\download (5).jpg"/>
          <p:cNvPicPr>
            <a:picLocks noChangeAspect="1" noChangeArrowheads="1"/>
          </p:cNvPicPr>
          <p:nvPr/>
        </p:nvPicPr>
        <p:blipFill>
          <a:blip r:embed="rId2"/>
          <a:srcRect/>
          <a:stretch>
            <a:fillRect/>
          </a:stretch>
        </p:blipFill>
        <p:spPr bwMode="auto">
          <a:xfrm>
            <a:off x="457200" y="1524000"/>
            <a:ext cx="2714625" cy="4629150"/>
          </a:xfrm>
          <a:prstGeom prst="rect">
            <a:avLst/>
          </a:prstGeom>
          <a:noFill/>
        </p:spPr>
      </p:pic>
      <p:pic>
        <p:nvPicPr>
          <p:cNvPr id="10244" name="Picture 4" descr="C:\Users\safa\Desktop\ziua limba\download (6).jpg"/>
          <p:cNvPicPr>
            <a:picLocks noChangeAspect="1" noChangeArrowheads="1"/>
          </p:cNvPicPr>
          <p:nvPr/>
        </p:nvPicPr>
        <p:blipFill>
          <a:blip r:embed="rId3"/>
          <a:srcRect/>
          <a:stretch>
            <a:fillRect/>
          </a:stretch>
        </p:blipFill>
        <p:spPr bwMode="auto">
          <a:xfrm>
            <a:off x="6096000" y="685800"/>
            <a:ext cx="3048000" cy="2590800"/>
          </a:xfrm>
          <a:prstGeom prst="rect">
            <a:avLst/>
          </a:prstGeom>
          <a:noFill/>
        </p:spPr>
      </p:pic>
      <p:pic>
        <p:nvPicPr>
          <p:cNvPr id="10245" name="Picture 5" descr="C:\Users\safa\Desktop\ziua limba\download (9).jpg"/>
          <p:cNvPicPr>
            <a:picLocks noChangeAspect="1" noChangeArrowheads="1"/>
          </p:cNvPicPr>
          <p:nvPr/>
        </p:nvPicPr>
        <p:blipFill>
          <a:blip r:embed="rId4"/>
          <a:srcRect/>
          <a:stretch>
            <a:fillRect/>
          </a:stretch>
        </p:blipFill>
        <p:spPr bwMode="auto">
          <a:xfrm>
            <a:off x="6324600" y="3200400"/>
            <a:ext cx="2819400" cy="3124200"/>
          </a:xfrm>
          <a:prstGeom prst="rect">
            <a:avLst/>
          </a:prstGeom>
          <a:noFill/>
        </p:spPr>
      </p:pic>
      <p:pic>
        <p:nvPicPr>
          <p:cNvPr id="10246" name="Picture 6" descr="C:\Users\safa\Desktop\ziua limba\download (8).jpg"/>
          <p:cNvPicPr>
            <a:picLocks noChangeAspect="1" noChangeArrowheads="1"/>
          </p:cNvPicPr>
          <p:nvPr/>
        </p:nvPicPr>
        <p:blipFill>
          <a:blip r:embed="rId5"/>
          <a:srcRect/>
          <a:stretch>
            <a:fillRect/>
          </a:stretch>
        </p:blipFill>
        <p:spPr bwMode="auto">
          <a:xfrm>
            <a:off x="3276600" y="2057400"/>
            <a:ext cx="2743200" cy="4419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5867400" cy="1143000"/>
          </a:xfrm>
        </p:spPr>
        <p:txBody>
          <a:bodyPr/>
          <a:lstStyle/>
          <a:p>
            <a:endParaRPr lang="en-US" dirty="0"/>
          </a:p>
        </p:txBody>
      </p:sp>
      <p:sp>
        <p:nvSpPr>
          <p:cNvPr id="3" name="Content Placeholder 2"/>
          <p:cNvSpPr>
            <a:spLocks noGrp="1"/>
          </p:cNvSpPr>
          <p:nvPr>
            <p:ph idx="1"/>
          </p:nvPr>
        </p:nvSpPr>
        <p:spPr/>
        <p:txBody>
          <a:bodyPr>
            <a:normAutofit/>
          </a:bodyPr>
          <a:lstStyle/>
          <a:p>
            <a:r>
              <a:rPr lang="it-IT" sz="3200" b="1" dirty="0" smtClean="0">
                <a:latin typeface="Arial" pitchFamily="34" charset="0"/>
                <a:cs typeface="Arial" pitchFamily="34" charset="0"/>
              </a:rPr>
              <a:t>Limbile straine reprezinta pasaportul tau catre ceilalti oameni.</a:t>
            </a:r>
            <a:endParaRPr lang="en-US" sz="3200" b="1" dirty="0">
              <a:latin typeface="Arial" pitchFamily="34" charset="0"/>
              <a:cs typeface="Arial" pitchFamily="34" charset="0"/>
            </a:endParaRPr>
          </a:p>
        </p:txBody>
      </p:sp>
      <p:pic>
        <p:nvPicPr>
          <p:cNvPr id="11266" name="Picture 2" descr="C:\Users\safa\Desktop\ziua limba\images (20).jpg"/>
          <p:cNvPicPr>
            <a:picLocks noChangeAspect="1" noChangeArrowheads="1"/>
          </p:cNvPicPr>
          <p:nvPr/>
        </p:nvPicPr>
        <p:blipFill>
          <a:blip r:embed="rId2"/>
          <a:srcRect/>
          <a:stretch>
            <a:fillRect/>
          </a:stretch>
        </p:blipFill>
        <p:spPr bwMode="auto">
          <a:xfrm>
            <a:off x="381000" y="609600"/>
            <a:ext cx="6324600" cy="1304925"/>
          </a:xfrm>
          <a:prstGeom prst="rect">
            <a:avLst/>
          </a:prstGeom>
          <a:noFill/>
        </p:spPr>
      </p:pic>
      <p:pic>
        <p:nvPicPr>
          <p:cNvPr id="11267" name="Picture 3" descr="C:\Users\safa\Desktop\ziua limba\download (10).jpg"/>
          <p:cNvPicPr>
            <a:picLocks noChangeAspect="1" noChangeArrowheads="1"/>
          </p:cNvPicPr>
          <p:nvPr/>
        </p:nvPicPr>
        <p:blipFill>
          <a:blip r:embed="rId3"/>
          <a:srcRect/>
          <a:stretch>
            <a:fillRect/>
          </a:stretch>
        </p:blipFill>
        <p:spPr bwMode="auto">
          <a:xfrm>
            <a:off x="685800" y="3200400"/>
            <a:ext cx="4343400" cy="3446463"/>
          </a:xfrm>
          <a:prstGeom prst="rect">
            <a:avLst/>
          </a:prstGeom>
          <a:noFill/>
        </p:spPr>
      </p:pic>
      <p:pic>
        <p:nvPicPr>
          <p:cNvPr id="11268" name="Picture 4" descr="C:\Users\safa\Desktop\ziua limba\images (10).jpg"/>
          <p:cNvPicPr>
            <a:picLocks noChangeAspect="1" noChangeArrowheads="1"/>
          </p:cNvPicPr>
          <p:nvPr/>
        </p:nvPicPr>
        <p:blipFill>
          <a:blip r:embed="rId4"/>
          <a:srcRect/>
          <a:stretch>
            <a:fillRect/>
          </a:stretch>
        </p:blipFill>
        <p:spPr bwMode="auto">
          <a:xfrm>
            <a:off x="5562600" y="2819400"/>
            <a:ext cx="2971800" cy="3543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590800"/>
            <a:ext cx="8229600" cy="3733800"/>
          </a:xfrm>
        </p:spPr>
        <p:txBody>
          <a:bodyPr/>
          <a:lstStyle/>
          <a:p>
            <a:r>
              <a:rPr lang="it-IT" b="1" dirty="0" smtClean="0">
                <a:latin typeface="Arial" pitchFamily="34" charset="0"/>
                <a:cs typeface="Arial" pitchFamily="34" charset="0"/>
              </a:rPr>
              <a:t>Ele te ajuta sa comunici eficient cu strainii cu care vii in contact, fie ca esti la munca ori in vacanta</a:t>
            </a:r>
            <a:r>
              <a:rPr lang="it-IT" dirty="0" smtClean="0"/>
              <a:t>.</a:t>
            </a:r>
            <a:endParaRPr lang="en-US" dirty="0"/>
          </a:p>
        </p:txBody>
      </p:sp>
      <p:pic>
        <p:nvPicPr>
          <p:cNvPr id="12290" name="Picture 2" descr="C:\Users\safa\Desktop\ziua limba\download.png"/>
          <p:cNvPicPr>
            <a:picLocks noChangeAspect="1" noChangeArrowheads="1"/>
          </p:cNvPicPr>
          <p:nvPr/>
        </p:nvPicPr>
        <p:blipFill>
          <a:blip r:embed="rId2"/>
          <a:srcRect/>
          <a:stretch>
            <a:fillRect/>
          </a:stretch>
        </p:blipFill>
        <p:spPr bwMode="auto">
          <a:xfrm>
            <a:off x="457200" y="609600"/>
            <a:ext cx="8229600" cy="1524000"/>
          </a:xfrm>
          <a:prstGeom prst="rect">
            <a:avLst/>
          </a:prstGeom>
          <a:noFill/>
        </p:spPr>
      </p:pic>
      <p:pic>
        <p:nvPicPr>
          <p:cNvPr id="12291" name="Picture 3" descr="C:\Users\safa\Desktop\ziua limba\images (48).jpg"/>
          <p:cNvPicPr>
            <a:picLocks noChangeAspect="1" noChangeArrowheads="1"/>
          </p:cNvPicPr>
          <p:nvPr/>
        </p:nvPicPr>
        <p:blipFill>
          <a:blip r:embed="rId3"/>
          <a:srcRect/>
          <a:stretch>
            <a:fillRect/>
          </a:stretch>
        </p:blipFill>
        <p:spPr bwMode="auto">
          <a:xfrm>
            <a:off x="2895600" y="3505200"/>
            <a:ext cx="4724400" cy="2971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5029200" cy="551688"/>
          </a:xfrm>
        </p:spPr>
        <p:txBody>
          <a:bodyPr>
            <a:normAutofit fontScale="90000"/>
          </a:bodyPr>
          <a:lstStyle/>
          <a:p>
            <a:endParaRPr lang="en-US" dirty="0"/>
          </a:p>
        </p:txBody>
      </p:sp>
      <p:sp>
        <p:nvSpPr>
          <p:cNvPr id="3" name="Content Placeholder 2"/>
          <p:cNvSpPr>
            <a:spLocks noGrp="1"/>
          </p:cNvSpPr>
          <p:nvPr>
            <p:ph idx="1"/>
          </p:nvPr>
        </p:nvSpPr>
        <p:spPr>
          <a:xfrm>
            <a:off x="457200" y="2438400"/>
            <a:ext cx="8229600" cy="3886200"/>
          </a:xfrm>
        </p:spPr>
        <p:txBody>
          <a:bodyPr/>
          <a:lstStyle/>
          <a:p>
            <a:r>
              <a:rPr lang="it-IT" b="1" dirty="0" smtClean="0">
                <a:latin typeface="Arial" pitchFamily="34" charset="0"/>
                <a:cs typeface="Arial" pitchFamily="34" charset="0"/>
              </a:rPr>
              <a:t>Limbile straine sunt folosite in toate domeniile, ele aduc oamenii aproape si leaga continente, leaga tari, leaga culturi si civilizatii</a:t>
            </a:r>
            <a:r>
              <a:rPr lang="it-IT" dirty="0" smtClean="0"/>
              <a:t>.</a:t>
            </a:r>
            <a:endParaRPr lang="en-US" dirty="0"/>
          </a:p>
        </p:txBody>
      </p:sp>
      <p:pic>
        <p:nvPicPr>
          <p:cNvPr id="13314" name="Picture 2" descr="C:\Users\safa\Desktop\ziua limba\images (16).jpg"/>
          <p:cNvPicPr>
            <a:picLocks noChangeAspect="1" noChangeArrowheads="1"/>
          </p:cNvPicPr>
          <p:nvPr/>
        </p:nvPicPr>
        <p:blipFill>
          <a:blip r:embed="rId2"/>
          <a:srcRect/>
          <a:stretch>
            <a:fillRect/>
          </a:stretch>
        </p:blipFill>
        <p:spPr bwMode="auto">
          <a:xfrm>
            <a:off x="5181600" y="3886200"/>
            <a:ext cx="3086100" cy="2190750"/>
          </a:xfrm>
          <a:prstGeom prst="rect">
            <a:avLst/>
          </a:prstGeom>
          <a:noFill/>
        </p:spPr>
      </p:pic>
      <p:pic>
        <p:nvPicPr>
          <p:cNvPr id="13315" name="Picture 3" descr="C:\Users\safa\Desktop\ziua limba\images (40).jpg"/>
          <p:cNvPicPr>
            <a:picLocks noChangeAspect="1" noChangeArrowheads="1"/>
          </p:cNvPicPr>
          <p:nvPr/>
        </p:nvPicPr>
        <p:blipFill>
          <a:blip r:embed="rId3"/>
          <a:srcRect/>
          <a:stretch>
            <a:fillRect/>
          </a:stretch>
        </p:blipFill>
        <p:spPr bwMode="auto">
          <a:xfrm>
            <a:off x="457201" y="914400"/>
            <a:ext cx="5181600" cy="1219200"/>
          </a:xfrm>
          <a:prstGeom prst="rect">
            <a:avLst/>
          </a:prstGeom>
          <a:noFill/>
        </p:spPr>
      </p:pic>
      <p:pic>
        <p:nvPicPr>
          <p:cNvPr id="13316" name="Picture 4" descr="C:\Users\safa\Desktop\ziua limba\images (41).jpg"/>
          <p:cNvPicPr>
            <a:picLocks noChangeAspect="1" noChangeArrowheads="1"/>
          </p:cNvPicPr>
          <p:nvPr/>
        </p:nvPicPr>
        <p:blipFill>
          <a:blip r:embed="rId4"/>
          <a:srcRect/>
          <a:stretch>
            <a:fillRect/>
          </a:stretch>
        </p:blipFill>
        <p:spPr bwMode="auto">
          <a:xfrm>
            <a:off x="1246188" y="3810000"/>
            <a:ext cx="3554412" cy="2524125"/>
          </a:xfrm>
          <a:prstGeom prst="rect">
            <a:avLst/>
          </a:prstGeom>
          <a:noFill/>
        </p:spPr>
      </p:pic>
      <p:pic>
        <p:nvPicPr>
          <p:cNvPr id="13317" name="Picture 5" descr="C:\Users\safa\Desktop\ziua limba\images (27).jpg"/>
          <p:cNvPicPr>
            <a:picLocks noChangeAspect="1" noChangeArrowheads="1"/>
          </p:cNvPicPr>
          <p:nvPr/>
        </p:nvPicPr>
        <p:blipFill>
          <a:blip r:embed="rId5"/>
          <a:srcRect/>
          <a:stretch>
            <a:fillRect/>
          </a:stretch>
        </p:blipFill>
        <p:spPr bwMode="auto">
          <a:xfrm>
            <a:off x="6858000" y="990600"/>
            <a:ext cx="1905000" cy="12096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5334000" cy="627888"/>
          </a:xfrm>
        </p:spPr>
        <p:txBody>
          <a:bodyPr>
            <a:normAutofit fontScale="90000"/>
          </a:bodyPr>
          <a:lstStyle/>
          <a:p>
            <a:endParaRPr lang="en-US" dirty="0"/>
          </a:p>
        </p:txBody>
      </p:sp>
      <p:sp>
        <p:nvSpPr>
          <p:cNvPr id="3" name="Content Placeholder 2"/>
          <p:cNvSpPr>
            <a:spLocks noGrp="1"/>
          </p:cNvSpPr>
          <p:nvPr>
            <p:ph idx="1"/>
          </p:nvPr>
        </p:nvSpPr>
        <p:spPr>
          <a:xfrm>
            <a:off x="457200" y="2743200"/>
            <a:ext cx="8229600" cy="3581400"/>
          </a:xfrm>
        </p:spPr>
        <p:txBody>
          <a:bodyPr/>
          <a:lstStyle/>
          <a:p>
            <a:r>
              <a:rPr lang="en-US" b="1" dirty="0" err="1" smtClean="0">
                <a:latin typeface="Arial" pitchFamily="34" charset="0"/>
                <a:cs typeface="Arial" pitchFamily="34" charset="0"/>
              </a:rPr>
              <a:t>Pentru</a:t>
            </a:r>
            <a:r>
              <a:rPr lang="en-US" b="1" dirty="0" smtClean="0">
                <a:latin typeface="Arial" pitchFamily="34" charset="0"/>
                <a:cs typeface="Arial" pitchFamily="34" charset="0"/>
              </a:rPr>
              <a:t> ca </a:t>
            </a:r>
            <a:r>
              <a:rPr lang="en-US" b="1" dirty="0" err="1" smtClean="0">
                <a:latin typeface="Arial" pitchFamily="34" charset="0"/>
                <a:cs typeface="Arial" pitchFamily="34" charset="0"/>
              </a:rPr>
              <a:t>traim</a:t>
            </a:r>
            <a:r>
              <a:rPr lang="en-US" b="1" dirty="0" smtClean="0">
                <a:latin typeface="Arial" pitchFamily="34" charset="0"/>
                <a:cs typeface="Arial" pitchFamily="34" charset="0"/>
              </a:rPr>
              <a:t> in era </a:t>
            </a:r>
            <a:r>
              <a:rPr lang="en-US" b="1" dirty="0" err="1" smtClean="0">
                <a:latin typeface="Arial" pitchFamily="34" charset="0"/>
                <a:cs typeface="Arial" pitchFamily="34" charset="0"/>
              </a:rPr>
              <a:t>internetului</a:t>
            </a:r>
            <a:r>
              <a:rPr lang="en-US" b="1" dirty="0" smtClean="0">
                <a:latin typeface="Arial" pitchFamily="34" charset="0"/>
                <a:cs typeface="Arial" pitchFamily="34" charset="0"/>
              </a:rPr>
              <a:t> </a:t>
            </a:r>
            <a:r>
              <a:rPr lang="en-US" b="1" dirty="0" err="1" smtClean="0">
                <a:latin typeface="Arial" pitchFamily="34" charset="0"/>
                <a:cs typeface="Arial" pitchFamily="34" charset="0"/>
              </a:rPr>
              <a:t>unde</a:t>
            </a:r>
            <a:r>
              <a:rPr lang="en-US" b="1" dirty="0" smtClean="0">
                <a:latin typeface="Arial" pitchFamily="34" charset="0"/>
                <a:cs typeface="Arial" pitchFamily="34" charset="0"/>
              </a:rPr>
              <a:t> </a:t>
            </a:r>
            <a:r>
              <a:rPr lang="en-US" b="1" dirty="0" err="1" smtClean="0">
                <a:latin typeface="Arial" pitchFamily="34" charset="0"/>
                <a:cs typeface="Arial" pitchFamily="34" charset="0"/>
              </a:rPr>
              <a:t>totul</a:t>
            </a:r>
            <a:r>
              <a:rPr lang="en-US" b="1" dirty="0" smtClean="0">
                <a:latin typeface="Arial" pitchFamily="34" charset="0"/>
                <a:cs typeface="Arial" pitchFamily="34" charset="0"/>
              </a:rPr>
              <a:t> </a:t>
            </a:r>
            <a:r>
              <a:rPr lang="en-US" b="1" dirty="0" err="1" smtClean="0">
                <a:latin typeface="Arial" pitchFamily="34" charset="0"/>
                <a:cs typeface="Arial" pitchFamily="34" charset="0"/>
              </a:rPr>
              <a:t>circula</a:t>
            </a:r>
            <a:r>
              <a:rPr lang="en-US" b="1" dirty="0" smtClean="0">
                <a:latin typeface="Arial" pitchFamily="34" charset="0"/>
                <a:cs typeface="Arial" pitchFamily="34" charset="0"/>
              </a:rPr>
              <a:t> cu o </a:t>
            </a:r>
            <a:r>
              <a:rPr lang="en-US" b="1" dirty="0" err="1" smtClean="0">
                <a:latin typeface="Arial" pitchFamily="34" charset="0"/>
                <a:cs typeface="Arial" pitchFamily="34" charset="0"/>
              </a:rPr>
              <a:t>viteza</a:t>
            </a:r>
            <a:r>
              <a:rPr lang="en-US" b="1" dirty="0" smtClean="0">
                <a:latin typeface="Arial" pitchFamily="34" charset="0"/>
                <a:cs typeface="Arial" pitchFamily="34" charset="0"/>
              </a:rPr>
              <a:t> </a:t>
            </a:r>
            <a:r>
              <a:rPr lang="en-US" b="1" dirty="0" err="1" smtClean="0">
                <a:latin typeface="Arial" pitchFamily="34" charset="0"/>
                <a:cs typeface="Arial" pitchFamily="34" charset="0"/>
              </a:rPr>
              <a:t>uimitoare</a:t>
            </a:r>
            <a:r>
              <a:rPr lang="en-US" b="1" dirty="0" smtClean="0">
                <a:latin typeface="Arial" pitchFamily="34" charset="0"/>
                <a:cs typeface="Arial" pitchFamily="34" charset="0"/>
              </a:rPr>
              <a:t>, </a:t>
            </a:r>
            <a:r>
              <a:rPr lang="en-US" b="1" dirty="0" err="1" smtClean="0">
                <a:latin typeface="Arial" pitchFamily="34" charset="0"/>
                <a:cs typeface="Arial" pitchFamily="34" charset="0"/>
              </a:rPr>
              <a:t>pentru</a:t>
            </a:r>
            <a:r>
              <a:rPr lang="en-US" b="1" dirty="0" smtClean="0">
                <a:latin typeface="Arial" pitchFamily="34" charset="0"/>
                <a:cs typeface="Arial" pitchFamily="34" charset="0"/>
              </a:rPr>
              <a:t> ca </a:t>
            </a:r>
            <a:r>
              <a:rPr lang="en-US" b="1" dirty="0" err="1" smtClean="0">
                <a:latin typeface="Arial" pitchFamily="34" charset="0"/>
                <a:cs typeface="Arial" pitchFamily="34" charset="0"/>
              </a:rPr>
              <a:t>traim</a:t>
            </a:r>
            <a:r>
              <a:rPr lang="en-US" b="1" dirty="0" smtClean="0">
                <a:latin typeface="Arial" pitchFamily="34" charset="0"/>
                <a:cs typeface="Arial" pitchFamily="34" charset="0"/>
              </a:rPr>
              <a:t> in era </a:t>
            </a:r>
            <a:r>
              <a:rPr lang="en-US" b="1" dirty="0" err="1" smtClean="0">
                <a:latin typeface="Arial" pitchFamily="34" charset="0"/>
                <a:cs typeface="Arial" pitchFamily="34" charset="0"/>
              </a:rPr>
              <a:t>globalizarii</a:t>
            </a:r>
            <a:r>
              <a:rPr lang="en-US" b="1" dirty="0" smtClean="0">
                <a:latin typeface="Arial" pitchFamily="34" charset="0"/>
                <a:cs typeface="Arial" pitchFamily="34" charset="0"/>
              </a:rPr>
              <a:t> </a:t>
            </a:r>
            <a:r>
              <a:rPr lang="en-US" b="1" dirty="0" err="1" smtClean="0">
                <a:latin typeface="Arial" pitchFamily="34" charset="0"/>
                <a:cs typeface="Arial" pitchFamily="34" charset="0"/>
              </a:rPr>
              <a:t>si</a:t>
            </a:r>
            <a:r>
              <a:rPr lang="en-US" b="1" dirty="0" smtClean="0">
                <a:latin typeface="Arial" pitchFamily="34" charset="0"/>
                <a:cs typeface="Arial" pitchFamily="34" charset="0"/>
              </a:rPr>
              <a:t> </a:t>
            </a:r>
            <a:r>
              <a:rPr lang="en-US" b="1" dirty="0" err="1" smtClean="0">
                <a:latin typeface="Arial" pitchFamily="34" charset="0"/>
                <a:cs typeface="Arial" pitchFamily="34" charset="0"/>
              </a:rPr>
              <a:t>pentru</a:t>
            </a:r>
            <a:r>
              <a:rPr lang="en-US" b="1" dirty="0" smtClean="0">
                <a:latin typeface="Arial" pitchFamily="34" charset="0"/>
                <a:cs typeface="Arial" pitchFamily="34" charset="0"/>
              </a:rPr>
              <a:t> ca </a:t>
            </a:r>
            <a:r>
              <a:rPr lang="en-US" b="1" dirty="0" err="1" smtClean="0">
                <a:latin typeface="Arial" pitchFamily="34" charset="0"/>
                <a:cs typeface="Arial" pitchFamily="34" charset="0"/>
              </a:rPr>
              <a:t>toate</a:t>
            </a:r>
            <a:r>
              <a:rPr lang="en-US" b="1" dirty="0" smtClean="0">
                <a:latin typeface="Arial" pitchFamily="34" charset="0"/>
                <a:cs typeface="Arial" pitchFamily="34" charset="0"/>
              </a:rPr>
              <a:t> </a:t>
            </a:r>
            <a:r>
              <a:rPr lang="en-US" b="1" dirty="0" err="1" smtClean="0">
                <a:latin typeface="Arial" pitchFamily="34" charset="0"/>
                <a:cs typeface="Arial" pitchFamily="34" charset="0"/>
              </a:rPr>
              <a:t>informatiile</a:t>
            </a:r>
            <a:r>
              <a:rPr lang="en-US" b="1" dirty="0" smtClean="0">
                <a:latin typeface="Arial" pitchFamily="34" charset="0"/>
                <a:cs typeface="Arial" pitchFamily="34" charset="0"/>
              </a:rPr>
              <a:t> </a:t>
            </a:r>
            <a:r>
              <a:rPr lang="en-US" b="1" dirty="0" err="1" smtClean="0">
                <a:latin typeface="Arial" pitchFamily="34" charset="0"/>
                <a:cs typeface="Arial" pitchFamily="34" charset="0"/>
              </a:rPr>
              <a:t>sunt</a:t>
            </a:r>
            <a:r>
              <a:rPr lang="en-US" b="1" dirty="0" smtClean="0">
                <a:latin typeface="Arial" pitchFamily="34" charset="0"/>
                <a:cs typeface="Arial" pitchFamily="34" charset="0"/>
              </a:rPr>
              <a:t> </a:t>
            </a:r>
            <a:r>
              <a:rPr lang="en-US" b="1" dirty="0" err="1" smtClean="0">
                <a:latin typeface="Arial" pitchFamily="34" charset="0"/>
                <a:cs typeface="Arial" pitchFamily="34" charset="0"/>
              </a:rPr>
              <a:t>transmise</a:t>
            </a:r>
            <a:r>
              <a:rPr lang="en-US" b="1" dirty="0" smtClean="0">
                <a:latin typeface="Arial" pitchFamily="34" charset="0"/>
                <a:cs typeface="Arial" pitchFamily="34" charset="0"/>
              </a:rPr>
              <a:t> in </a:t>
            </a:r>
            <a:r>
              <a:rPr lang="en-US" b="1" dirty="0" err="1" smtClean="0">
                <a:latin typeface="Arial" pitchFamily="34" charset="0"/>
                <a:cs typeface="Arial" pitchFamily="34" charset="0"/>
              </a:rPr>
              <a:t>limbi</a:t>
            </a:r>
            <a:r>
              <a:rPr lang="en-US" b="1" dirty="0" smtClean="0">
                <a:latin typeface="Arial" pitchFamily="34" charset="0"/>
                <a:cs typeface="Arial" pitchFamily="34" charset="0"/>
              </a:rPr>
              <a:t> </a:t>
            </a:r>
            <a:r>
              <a:rPr lang="en-US" b="1" dirty="0" err="1" smtClean="0">
                <a:latin typeface="Arial" pitchFamily="34" charset="0"/>
                <a:cs typeface="Arial" pitchFamily="34" charset="0"/>
              </a:rPr>
              <a:t>straine</a:t>
            </a:r>
            <a:r>
              <a:rPr lang="en-US" b="1" dirty="0" smtClean="0">
                <a:latin typeface="Arial" pitchFamily="34" charset="0"/>
                <a:cs typeface="Arial" pitchFamily="34" charset="0"/>
              </a:rPr>
              <a:t> ca </a:t>
            </a:r>
            <a:r>
              <a:rPr lang="en-US" b="1" dirty="0" err="1" smtClean="0">
                <a:latin typeface="Arial" pitchFamily="34" charset="0"/>
                <a:cs typeface="Arial" pitchFamily="34" charset="0"/>
              </a:rPr>
              <a:t>toata</a:t>
            </a:r>
            <a:r>
              <a:rPr lang="en-US" b="1" dirty="0" smtClean="0">
                <a:latin typeface="Arial" pitchFamily="34" charset="0"/>
                <a:cs typeface="Arial" pitchFamily="34" charset="0"/>
              </a:rPr>
              <a:t> </a:t>
            </a:r>
            <a:r>
              <a:rPr lang="en-US" b="1" dirty="0" err="1" smtClean="0">
                <a:latin typeface="Arial" pitchFamily="34" charset="0"/>
                <a:cs typeface="Arial" pitchFamily="34" charset="0"/>
              </a:rPr>
              <a:t>lumea</a:t>
            </a:r>
            <a:r>
              <a:rPr lang="en-US" b="1" dirty="0" smtClean="0">
                <a:latin typeface="Arial" pitchFamily="34" charset="0"/>
                <a:cs typeface="Arial" pitchFamily="34" charset="0"/>
              </a:rPr>
              <a:t> </a:t>
            </a:r>
            <a:r>
              <a:rPr lang="en-US" b="1" dirty="0" err="1" smtClean="0">
                <a:latin typeface="Arial" pitchFamily="34" charset="0"/>
                <a:cs typeface="Arial" pitchFamily="34" charset="0"/>
              </a:rPr>
              <a:t>sa</a:t>
            </a:r>
            <a:r>
              <a:rPr lang="en-US" b="1" dirty="0" smtClean="0">
                <a:latin typeface="Arial" pitchFamily="34" charset="0"/>
                <a:cs typeface="Arial" pitchFamily="34" charset="0"/>
              </a:rPr>
              <a:t> le </a:t>
            </a:r>
            <a:r>
              <a:rPr lang="en-US" b="1" dirty="0" err="1" smtClean="0">
                <a:latin typeface="Arial" pitchFamily="34" charset="0"/>
                <a:cs typeface="Arial" pitchFamily="34" charset="0"/>
              </a:rPr>
              <a:t>poate</a:t>
            </a:r>
            <a:r>
              <a:rPr lang="en-US" b="1" dirty="0" smtClean="0">
                <a:latin typeface="Arial" pitchFamily="34" charset="0"/>
                <a:cs typeface="Arial" pitchFamily="34" charset="0"/>
              </a:rPr>
              <a:t> </a:t>
            </a:r>
            <a:r>
              <a:rPr lang="en-US" b="1" dirty="0" err="1" smtClean="0">
                <a:latin typeface="Arial" pitchFamily="34" charset="0"/>
                <a:cs typeface="Arial" pitchFamily="34" charset="0"/>
              </a:rPr>
              <a:t>intelege</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pic>
        <p:nvPicPr>
          <p:cNvPr id="14338" name="Picture 2" descr="C:\Users\safa\Desktop\ziua limba\images (23).jpg"/>
          <p:cNvPicPr>
            <a:picLocks noChangeAspect="1" noChangeArrowheads="1"/>
          </p:cNvPicPr>
          <p:nvPr/>
        </p:nvPicPr>
        <p:blipFill>
          <a:blip r:embed="rId2"/>
          <a:srcRect/>
          <a:stretch>
            <a:fillRect/>
          </a:stretch>
        </p:blipFill>
        <p:spPr bwMode="auto">
          <a:xfrm>
            <a:off x="381000" y="865188"/>
            <a:ext cx="6172200" cy="1573212"/>
          </a:xfrm>
          <a:prstGeom prst="rect">
            <a:avLst/>
          </a:prstGeom>
          <a:noFill/>
        </p:spPr>
      </p:pic>
      <p:pic>
        <p:nvPicPr>
          <p:cNvPr id="14339" name="Picture 3" descr="C:\Users\safa\Desktop\ziua limba\images (2).jpg"/>
          <p:cNvPicPr>
            <a:picLocks noChangeAspect="1" noChangeArrowheads="1"/>
          </p:cNvPicPr>
          <p:nvPr/>
        </p:nvPicPr>
        <p:blipFill>
          <a:blip r:embed="rId3"/>
          <a:srcRect/>
          <a:stretch>
            <a:fillRect/>
          </a:stretch>
        </p:blipFill>
        <p:spPr bwMode="auto">
          <a:xfrm>
            <a:off x="3810000" y="4572000"/>
            <a:ext cx="4562475" cy="17907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 Motive excelente pentru a începe să înveţi o limbă străină</a:t>
            </a:r>
            <a:endParaRPr lang="en-US" dirty="0"/>
          </a:p>
        </p:txBody>
      </p:sp>
      <p:sp>
        <p:nvSpPr>
          <p:cNvPr id="3" name="Content Placeholder 2"/>
          <p:cNvSpPr>
            <a:spLocks noGrp="1"/>
          </p:cNvSpPr>
          <p:nvPr>
            <p:ph idx="1"/>
          </p:nvPr>
        </p:nvSpPr>
        <p:spPr/>
        <p:txBody>
          <a:bodyPr/>
          <a:lstStyle/>
          <a:p>
            <a:endParaRPr lang="en-US" dirty="0"/>
          </a:p>
        </p:txBody>
      </p:sp>
      <p:pic>
        <p:nvPicPr>
          <p:cNvPr id="15362" name="Picture 2" descr="C:\Users\safa\Desktop\ziua limba\download (4).jpg"/>
          <p:cNvPicPr>
            <a:picLocks noChangeAspect="1" noChangeArrowheads="1"/>
          </p:cNvPicPr>
          <p:nvPr/>
        </p:nvPicPr>
        <p:blipFill>
          <a:blip r:embed="rId2"/>
          <a:srcRect/>
          <a:stretch>
            <a:fillRect/>
          </a:stretch>
        </p:blipFill>
        <p:spPr bwMode="auto">
          <a:xfrm>
            <a:off x="381000" y="1905000"/>
            <a:ext cx="4267199" cy="4572000"/>
          </a:xfrm>
          <a:prstGeom prst="rect">
            <a:avLst/>
          </a:prstGeom>
          <a:noFill/>
        </p:spPr>
      </p:pic>
      <p:pic>
        <p:nvPicPr>
          <p:cNvPr id="15363" name="Picture 3" descr="C:\Users\safa\Desktop\ziua limba\download (3).jpg"/>
          <p:cNvPicPr>
            <a:picLocks noChangeAspect="1" noChangeArrowheads="1"/>
          </p:cNvPicPr>
          <p:nvPr/>
        </p:nvPicPr>
        <p:blipFill>
          <a:blip r:embed="rId3"/>
          <a:srcRect/>
          <a:stretch>
            <a:fillRect/>
          </a:stretch>
        </p:blipFill>
        <p:spPr bwMode="auto">
          <a:xfrm>
            <a:off x="4572000" y="1828800"/>
            <a:ext cx="4191000" cy="46481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a:t>
            </a:r>
            <a:endParaRPr lang="en-US" dirty="0"/>
          </a:p>
        </p:txBody>
      </p:sp>
      <p:sp>
        <p:nvSpPr>
          <p:cNvPr id="3" name="Content Placeholder 2"/>
          <p:cNvSpPr>
            <a:spLocks noGrp="1"/>
          </p:cNvSpPr>
          <p:nvPr>
            <p:ph idx="1"/>
          </p:nvPr>
        </p:nvSpPr>
        <p:spPr/>
        <p:txBody>
          <a:bodyPr>
            <a:normAutofit/>
          </a:bodyPr>
          <a:lstStyle/>
          <a:p>
            <a:pPr fontAlgn="base"/>
            <a:r>
              <a:rPr lang="vi-VN" b="1" dirty="0" smtClean="0"/>
              <a:t>Note bune. </a:t>
            </a:r>
            <a:r>
              <a:rPr lang="vi-VN" dirty="0" smtClean="0"/>
              <a:t>Dacă studiezi o limbă străină la şcoală, învaţă bine!</a:t>
            </a:r>
          </a:p>
          <a:p>
            <a:pPr fontAlgn="base"/>
            <a:r>
              <a:rPr lang="vi-VN" b="1" dirty="0" smtClean="0"/>
              <a:t>Gândeşte diferit.</a:t>
            </a:r>
            <a:r>
              <a:rPr lang="vi-VN" dirty="0" smtClean="0"/>
              <a:t> Învăţând o limbă străină nu înveţi doar cuvinte noi, ci noi moduri de a gândi şi a înţelege lumea din jurul tău.</a:t>
            </a:r>
          </a:p>
          <a:p>
            <a:pPr fontAlgn="base"/>
            <a:r>
              <a:rPr lang="vi-VN" b="1" dirty="0" smtClean="0"/>
              <a:t>Capătă înţelepciune. </a:t>
            </a:r>
            <a:r>
              <a:rPr lang="vi-VN" dirty="0" smtClean="0"/>
              <a:t>Multe scrieri, proverbe, cu</a:t>
            </a:r>
            <a:r>
              <a:rPr lang="en-US" dirty="0" err="1" smtClean="0"/>
              <a:t>vin</a:t>
            </a:r>
            <a:r>
              <a:rPr lang="vi-VN" dirty="0" smtClean="0"/>
              <a:t>te de înţelepciune nu pot fi niciodată apreciate pe deplin în afara limbii în care au fost produse</a:t>
            </a:r>
          </a:p>
          <a:p>
            <a:endParaRPr lang="en-US" dirty="0"/>
          </a:p>
        </p:txBody>
      </p:sp>
      <p:pic>
        <p:nvPicPr>
          <p:cNvPr id="16386" name="Picture 2" descr="C:\Users\safa\Desktop\ziua limba\download (3).jpg"/>
          <p:cNvPicPr>
            <a:picLocks noChangeAspect="1" noChangeArrowheads="1"/>
          </p:cNvPicPr>
          <p:nvPr/>
        </p:nvPicPr>
        <p:blipFill>
          <a:blip r:embed="rId2"/>
          <a:srcRect/>
          <a:stretch>
            <a:fillRect/>
          </a:stretch>
        </p:blipFill>
        <p:spPr bwMode="auto">
          <a:xfrm>
            <a:off x="3429000" y="762000"/>
            <a:ext cx="1905000" cy="1066800"/>
          </a:xfrm>
          <a:prstGeom prst="rect">
            <a:avLst/>
          </a:prstGeom>
          <a:noFill/>
        </p:spPr>
      </p:pic>
      <p:pic>
        <p:nvPicPr>
          <p:cNvPr id="16387" name="Picture 3" descr="C:\Users\safa\Desktop\ziua limba\download (4).jpg"/>
          <p:cNvPicPr>
            <a:picLocks noChangeAspect="1" noChangeArrowheads="1"/>
          </p:cNvPicPr>
          <p:nvPr/>
        </p:nvPicPr>
        <p:blipFill>
          <a:blip r:embed="rId3"/>
          <a:srcRect/>
          <a:stretch>
            <a:fillRect/>
          </a:stretch>
        </p:blipFill>
        <p:spPr bwMode="auto">
          <a:xfrm>
            <a:off x="6696075" y="4991100"/>
            <a:ext cx="2447925" cy="18669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3124200" cy="1447800"/>
          </a:xfrm>
        </p:spPr>
        <p:txBody>
          <a:bodyPr/>
          <a:lstStyle/>
          <a:p>
            <a:endParaRPr lang="en-US" dirty="0"/>
          </a:p>
        </p:txBody>
      </p:sp>
      <p:sp>
        <p:nvSpPr>
          <p:cNvPr id="3" name="Content Placeholder 2"/>
          <p:cNvSpPr>
            <a:spLocks noGrp="1"/>
          </p:cNvSpPr>
          <p:nvPr>
            <p:ph idx="1"/>
          </p:nvPr>
        </p:nvSpPr>
        <p:spPr>
          <a:xfrm>
            <a:off x="4038600" y="838200"/>
            <a:ext cx="4648200" cy="5486400"/>
          </a:xfrm>
        </p:spPr>
        <p:txBody>
          <a:bodyPr>
            <a:normAutofit/>
          </a:bodyPr>
          <a:lstStyle/>
          <a:p>
            <a:r>
              <a:rPr lang="vi-VN" b="1" dirty="0" smtClean="0"/>
              <a:t>Burse.</a:t>
            </a:r>
            <a:r>
              <a:rPr lang="vi-VN" dirty="0" smtClean="0"/>
              <a:t> Studiază într-o ţară străină</a:t>
            </a:r>
            <a:endParaRPr lang="en-US" dirty="0" smtClean="0"/>
          </a:p>
          <a:p>
            <a:pPr fontAlgn="base"/>
            <a:r>
              <a:rPr lang="vi-VN" b="1" dirty="0" smtClean="0"/>
              <a:t>Creşte-ţi IQ-ul.</a:t>
            </a:r>
            <a:r>
              <a:rPr lang="vi-VN" dirty="0" smtClean="0"/>
              <a:t> Copii care învaţă o limbă străină au un  IQ mai mare</a:t>
            </a:r>
            <a:endParaRPr lang="en-US" dirty="0" smtClean="0"/>
          </a:p>
          <a:p>
            <a:pPr fontAlgn="base"/>
            <a:r>
              <a:rPr lang="vi-VN" b="1" dirty="0" smtClean="0"/>
              <a:t>Devii mai bun </a:t>
            </a:r>
            <a:r>
              <a:rPr lang="vi-VN" dirty="0" smtClean="0"/>
              <a:t>la mat</a:t>
            </a:r>
            <a:r>
              <a:rPr lang="en-US" dirty="0" err="1" smtClean="0">
                <a:latin typeface="Arial" pitchFamily="34" charset="0"/>
                <a:cs typeface="Arial" pitchFamily="34" charset="0"/>
              </a:rPr>
              <a:t>ematica</a:t>
            </a:r>
            <a:r>
              <a:rPr lang="vi-VN" dirty="0" smtClean="0"/>
              <a:t> </a:t>
            </a:r>
            <a:endParaRPr lang="en-US" dirty="0" smtClean="0"/>
          </a:p>
          <a:p>
            <a:pPr fontAlgn="base">
              <a:buNone/>
            </a:pPr>
            <a:r>
              <a:rPr lang="en-US" dirty="0" smtClean="0"/>
              <a:t>     </a:t>
            </a:r>
            <a:r>
              <a:rPr lang="vi-VN" dirty="0" smtClean="0"/>
              <a:t>Cercetările arată că cei care cunosc o limbă străină au aptitudini de interpretare şi analiză mai bune</a:t>
            </a:r>
          </a:p>
          <a:p>
            <a:r>
              <a:rPr lang="vi-VN" b="1" dirty="0" smtClean="0"/>
              <a:t>Îmbunătăţeşte-ţi capacităţile cognitive</a:t>
            </a:r>
            <a:r>
              <a:rPr lang="vi-VN" dirty="0" smtClean="0"/>
              <a:t>.</a:t>
            </a:r>
            <a:endParaRPr lang="en-US" dirty="0"/>
          </a:p>
        </p:txBody>
      </p:sp>
      <p:pic>
        <p:nvPicPr>
          <p:cNvPr id="17410" name="Picture 2" descr="C:\Users\safa\Desktop\ziua limba\images (47).jpg"/>
          <p:cNvPicPr>
            <a:picLocks noChangeAspect="1" noChangeArrowheads="1"/>
          </p:cNvPicPr>
          <p:nvPr/>
        </p:nvPicPr>
        <p:blipFill>
          <a:blip r:embed="rId2"/>
          <a:srcRect/>
          <a:stretch>
            <a:fillRect/>
          </a:stretch>
        </p:blipFill>
        <p:spPr bwMode="auto">
          <a:xfrm>
            <a:off x="0" y="990601"/>
            <a:ext cx="3886200" cy="52260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Lingvistică</a:t>
            </a:r>
            <a:br>
              <a:rPr lang="vi-VN" b="1" dirty="0" smtClean="0"/>
            </a:br>
            <a:endParaRPr lang="en-US" dirty="0"/>
          </a:p>
        </p:txBody>
      </p:sp>
      <p:sp>
        <p:nvSpPr>
          <p:cNvPr id="3" name="Content Placeholder 2"/>
          <p:cNvSpPr>
            <a:spLocks noGrp="1"/>
          </p:cNvSpPr>
          <p:nvPr>
            <p:ph idx="1"/>
          </p:nvPr>
        </p:nvSpPr>
        <p:spPr/>
        <p:txBody>
          <a:bodyPr/>
          <a:lstStyle/>
          <a:p>
            <a:pPr fontAlgn="base"/>
            <a:r>
              <a:rPr lang="vi-VN" b="1" dirty="0" smtClean="0">
                <a:latin typeface="Arial" pitchFamily="34" charset="0"/>
                <a:cs typeface="Arial" pitchFamily="34" charset="0"/>
              </a:rPr>
              <a:t>Deschide uşile pentru mai multe limbi străine.</a:t>
            </a:r>
            <a:r>
              <a:rPr lang="vi-VN" dirty="0" smtClean="0">
                <a:latin typeface="Arial" pitchFamily="34" charset="0"/>
                <a:cs typeface="Arial" pitchFamily="34" charset="0"/>
              </a:rPr>
              <a:t> (de exemplu cunoscând o limbă germanică precum engleza, îţi va fi mai uşor să înveţi alte limbi germanice)</a:t>
            </a:r>
          </a:p>
          <a:p>
            <a:pPr fontAlgn="base"/>
            <a:r>
              <a:rPr lang="vi-VN" b="1" dirty="0" smtClean="0">
                <a:latin typeface="Arial" pitchFamily="34" charset="0"/>
                <a:cs typeface="Arial" pitchFamily="34" charset="0"/>
              </a:rPr>
              <a:t>O dragoste pentru limbi străine</a:t>
            </a:r>
            <a:r>
              <a:rPr lang="vi-VN" dirty="0" smtClean="0">
                <a:latin typeface="Arial" pitchFamily="34" charset="0"/>
                <a:cs typeface="Arial" pitchFamily="34" charset="0"/>
              </a:rPr>
              <a:t>. Dacă te-a muşcat microbul limbilor străine e vremea să sari pe cărţit!</a:t>
            </a:r>
          </a:p>
          <a:p>
            <a:endParaRPr lang="en-US" dirty="0"/>
          </a:p>
        </p:txBody>
      </p:sp>
      <p:pic>
        <p:nvPicPr>
          <p:cNvPr id="18435" name="Picture 3" descr="C:\Users\safa\Desktop\ziua limba\images (2).jpg"/>
          <p:cNvPicPr>
            <a:picLocks noChangeAspect="1" noChangeArrowheads="1"/>
          </p:cNvPicPr>
          <p:nvPr/>
        </p:nvPicPr>
        <p:blipFill>
          <a:blip r:embed="rId2"/>
          <a:srcRect/>
          <a:stretch>
            <a:fillRect/>
          </a:stretch>
        </p:blipFill>
        <p:spPr bwMode="auto">
          <a:xfrm>
            <a:off x="4038600" y="838200"/>
            <a:ext cx="4705350" cy="971550"/>
          </a:xfrm>
          <a:prstGeom prst="rect">
            <a:avLst/>
          </a:prstGeom>
          <a:noFill/>
        </p:spPr>
      </p:pic>
      <p:pic>
        <p:nvPicPr>
          <p:cNvPr id="18436" name="Picture 4" descr="C:\Users\safa\Desktop\ziua limba\download (5).jpg"/>
          <p:cNvPicPr>
            <a:picLocks noChangeAspect="1" noChangeArrowheads="1"/>
          </p:cNvPicPr>
          <p:nvPr/>
        </p:nvPicPr>
        <p:blipFill>
          <a:blip r:embed="rId3"/>
          <a:srcRect/>
          <a:stretch>
            <a:fillRect/>
          </a:stretch>
        </p:blipFill>
        <p:spPr bwMode="auto">
          <a:xfrm>
            <a:off x="6096000" y="4572000"/>
            <a:ext cx="2409825" cy="1895475"/>
          </a:xfrm>
          <a:prstGeom prst="rect">
            <a:avLst/>
          </a:prstGeom>
          <a:noFill/>
        </p:spPr>
      </p:pic>
      <p:pic>
        <p:nvPicPr>
          <p:cNvPr id="18437" name="Picture 5" descr="C:\Users\safa\Desktop\ziua limba\download (3).jpg"/>
          <p:cNvPicPr>
            <a:picLocks noChangeAspect="1" noChangeArrowheads="1"/>
          </p:cNvPicPr>
          <p:nvPr/>
        </p:nvPicPr>
        <p:blipFill>
          <a:blip r:embed="rId4"/>
          <a:srcRect/>
          <a:stretch>
            <a:fillRect/>
          </a:stretch>
        </p:blipFill>
        <p:spPr bwMode="auto">
          <a:xfrm>
            <a:off x="533400" y="4648200"/>
            <a:ext cx="2095500" cy="1754188"/>
          </a:xfrm>
          <a:prstGeom prst="rect">
            <a:avLst/>
          </a:prstGeom>
          <a:noFill/>
        </p:spPr>
      </p:pic>
      <p:pic>
        <p:nvPicPr>
          <p:cNvPr id="18438" name="Picture 6" descr="C:\Users\safa\Desktop\ziua limba\download (6).jpg"/>
          <p:cNvPicPr>
            <a:picLocks noChangeAspect="1" noChangeArrowheads="1"/>
          </p:cNvPicPr>
          <p:nvPr/>
        </p:nvPicPr>
        <p:blipFill>
          <a:blip r:embed="rId5"/>
          <a:srcRect/>
          <a:stretch>
            <a:fillRect/>
          </a:stretch>
        </p:blipFill>
        <p:spPr bwMode="auto">
          <a:xfrm>
            <a:off x="3124200" y="4724400"/>
            <a:ext cx="2619375" cy="17430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638800" cy="1371600"/>
          </a:xfrm>
        </p:spPr>
        <p:txBody>
          <a:bodyPr>
            <a:normAutofit/>
          </a:bodyPr>
          <a:lstStyle/>
          <a:p>
            <a:endParaRPr lang="en-US" dirty="0"/>
          </a:p>
        </p:txBody>
      </p:sp>
      <p:sp>
        <p:nvSpPr>
          <p:cNvPr id="3" name="Content Placeholder 2"/>
          <p:cNvSpPr>
            <a:spLocks noGrp="1"/>
          </p:cNvSpPr>
          <p:nvPr>
            <p:ph idx="1"/>
          </p:nvPr>
        </p:nvSpPr>
        <p:spPr>
          <a:xfrm>
            <a:off x="457200" y="2209800"/>
            <a:ext cx="8229600" cy="3916363"/>
          </a:xfrm>
        </p:spPr>
        <p:txBody>
          <a:bodyPr>
            <a:normAutofit lnSpcReduction="10000"/>
          </a:bodyPr>
          <a:lstStyle/>
          <a:p>
            <a:pPr fontAlgn="base"/>
            <a:r>
              <a:rPr lang="vi-VN" b="1" dirty="0" smtClean="0"/>
              <a:t>Înţelegi originea cuvintelor</a:t>
            </a:r>
            <a:r>
              <a:rPr lang="vi-VN" dirty="0" smtClean="0"/>
              <a:t>. Limbile străine împrumută una de la alta. Studiaţi greaca sau latina dacă vreţi să mergeţi la rădăcina majorităţii limbilor occidentale.</a:t>
            </a:r>
          </a:p>
          <a:p>
            <a:pPr fontAlgn="base"/>
            <a:r>
              <a:rPr lang="vi-VN" b="1" dirty="0" smtClean="0"/>
              <a:t>Apreciază puterea cuvintelor.</a:t>
            </a:r>
            <a:r>
              <a:rPr lang="vi-VN" dirty="0" smtClean="0"/>
              <a:t> Vei vedea cât de puternice pot fi cuvintele şi cum pot fi comunicate mai uşor</a:t>
            </a:r>
          </a:p>
          <a:p>
            <a:pPr fontAlgn="base"/>
            <a:r>
              <a:rPr lang="vi-VN" b="1" dirty="0" smtClean="0"/>
              <a:t>Promovează limbile înaintaşilor tăi</a:t>
            </a:r>
            <a:r>
              <a:rPr lang="vi-VN" dirty="0" smtClean="0"/>
              <a:t>. Dacă bunicii/străbunicii tăi vorbesc o limbă străină nativ îi poţi onora învăţând măcar câteva cuvinte.</a:t>
            </a:r>
          </a:p>
          <a:p>
            <a:pPr fontAlgn="base"/>
            <a:r>
              <a:rPr lang="vi-VN" b="1" dirty="0" smtClean="0"/>
              <a:t>Devii un poliglot</a:t>
            </a:r>
            <a:r>
              <a:rPr lang="vi-VN" dirty="0" smtClean="0"/>
              <a:t>. Învaţă mai multe limbi străine şi alătură-te elitei poliglote.</a:t>
            </a:r>
          </a:p>
          <a:p>
            <a:endParaRPr lang="en-US" dirty="0"/>
          </a:p>
        </p:txBody>
      </p:sp>
      <p:pic>
        <p:nvPicPr>
          <p:cNvPr id="19460" name="Picture 4" descr="C:\Users\safa\Desktop\ziua limba\images (4).png"/>
          <p:cNvPicPr>
            <a:picLocks noChangeAspect="1" noChangeArrowheads="1"/>
          </p:cNvPicPr>
          <p:nvPr/>
        </p:nvPicPr>
        <p:blipFill>
          <a:blip r:embed="rId2"/>
          <a:srcRect/>
          <a:stretch>
            <a:fillRect/>
          </a:stretch>
        </p:blipFill>
        <p:spPr bwMode="auto">
          <a:xfrm>
            <a:off x="457200" y="381000"/>
            <a:ext cx="6324600" cy="1752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Ziua</a:t>
            </a:r>
            <a:r>
              <a:rPr lang="en-US" b="1" dirty="0" smtClean="0"/>
              <a:t> </a:t>
            </a:r>
            <a:r>
              <a:rPr lang="en-US" b="1" dirty="0" err="1" smtClean="0"/>
              <a:t>Limbilor</a:t>
            </a:r>
            <a:r>
              <a:rPr lang="en-US" b="1" dirty="0" smtClean="0"/>
              <a:t> </a:t>
            </a:r>
            <a:r>
              <a:rPr lang="en-US" b="1" dirty="0" err="1" smtClean="0"/>
              <a:t>Europei</a:t>
            </a:r>
            <a:endParaRPr lang="en-US" dirty="0"/>
          </a:p>
        </p:txBody>
      </p:sp>
      <p:sp>
        <p:nvSpPr>
          <p:cNvPr id="3" name="Content Placeholder 2"/>
          <p:cNvSpPr>
            <a:spLocks noGrp="1"/>
          </p:cNvSpPr>
          <p:nvPr>
            <p:ph idx="1"/>
          </p:nvPr>
        </p:nvSpPr>
        <p:spPr/>
        <p:txBody>
          <a:bodyPr>
            <a:normAutofit/>
          </a:bodyPr>
          <a:lstStyle/>
          <a:p>
            <a:pPr>
              <a:buNone/>
            </a:pPr>
            <a:r>
              <a:rPr lang="vi-VN" dirty="0" smtClean="0"/>
              <a:t>.  </a:t>
            </a:r>
            <a:r>
              <a:rPr lang="en-US" b="1" dirty="0" smtClean="0"/>
              <a:t>e</a:t>
            </a:r>
            <a:r>
              <a:rPr lang="vi-VN" b="1" dirty="0" smtClean="0"/>
              <a:t>ste o manifestare care celebrează diversitatea lingvistică, plurilingvismul, învățarea limbilor străine pe durata vieții</a:t>
            </a:r>
            <a:r>
              <a:rPr lang="vi-VN" dirty="0" smtClean="0"/>
              <a:t>.</a:t>
            </a:r>
            <a:endParaRPr lang="en-US" dirty="0"/>
          </a:p>
        </p:txBody>
      </p:sp>
      <p:pic>
        <p:nvPicPr>
          <p:cNvPr id="2050" name="Picture 2" descr="C:\Users\safa\Desktop\ziua limba\download (1).jpg"/>
          <p:cNvPicPr>
            <a:picLocks noChangeAspect="1" noChangeArrowheads="1"/>
          </p:cNvPicPr>
          <p:nvPr/>
        </p:nvPicPr>
        <p:blipFill>
          <a:blip r:embed="rId2"/>
          <a:srcRect/>
          <a:stretch>
            <a:fillRect/>
          </a:stretch>
        </p:blipFill>
        <p:spPr bwMode="auto">
          <a:xfrm>
            <a:off x="4267200" y="2819400"/>
            <a:ext cx="4343400" cy="3581400"/>
          </a:xfrm>
          <a:prstGeom prst="rect">
            <a:avLst/>
          </a:prstGeom>
          <a:noFill/>
        </p:spPr>
      </p:pic>
      <p:pic>
        <p:nvPicPr>
          <p:cNvPr id="2051" name="Picture 3" descr="C:\Users\safa\Desktop\ziua limba\images (13).jpg"/>
          <p:cNvPicPr>
            <a:picLocks noChangeAspect="1" noChangeArrowheads="1"/>
          </p:cNvPicPr>
          <p:nvPr/>
        </p:nvPicPr>
        <p:blipFill>
          <a:blip r:embed="rId3"/>
          <a:srcRect/>
          <a:stretch>
            <a:fillRect/>
          </a:stretch>
        </p:blipFill>
        <p:spPr bwMode="auto">
          <a:xfrm>
            <a:off x="1066800" y="3352800"/>
            <a:ext cx="2647951" cy="28670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Social</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vi-VN" b="1" dirty="0" smtClean="0"/>
              <a:t>Fă-ţi prieteni pentru restul vieţii în alte ţări</a:t>
            </a:r>
            <a:endParaRPr lang="vi-VN" dirty="0" smtClean="0"/>
          </a:p>
          <a:p>
            <a:pPr fontAlgn="base"/>
            <a:r>
              <a:rPr lang="vi-VN" b="1" dirty="0" smtClean="0"/>
              <a:t>Limbile străine sunt romantice</a:t>
            </a:r>
            <a:r>
              <a:rPr lang="vi-VN" dirty="0" smtClean="0"/>
              <a:t>. Unele mai mult decât altele.</a:t>
            </a:r>
          </a:p>
          <a:p>
            <a:r>
              <a:rPr lang="vi-VN" b="1" dirty="0" smtClean="0"/>
              <a:t>Socializare.</a:t>
            </a:r>
            <a:r>
              <a:rPr lang="vi-VN" dirty="0" smtClean="0"/>
              <a:t> Alătură-te unui club local de învăţat limbi străine şi fă-ţi prieteni prieteni cu aceleaşi interese ca şi tine</a:t>
            </a:r>
          </a:p>
          <a:p>
            <a:r>
              <a:rPr lang="vi-VN" b="1" dirty="0" smtClean="0"/>
              <a:t>Creşte copii bilingvi. </a:t>
            </a:r>
            <a:r>
              <a:rPr lang="vi-VN" dirty="0" smtClean="0"/>
              <a:t>Copiii învaţă mult mai rapid!</a:t>
            </a:r>
          </a:p>
          <a:p>
            <a:endParaRPr lang="en-US" dirty="0"/>
          </a:p>
        </p:txBody>
      </p:sp>
      <p:pic>
        <p:nvPicPr>
          <p:cNvPr id="20482" name="Picture 2" descr="C:\Users\safa\Desktop\ziua limba\download (4).jpg"/>
          <p:cNvPicPr>
            <a:picLocks noChangeAspect="1" noChangeArrowheads="1"/>
          </p:cNvPicPr>
          <p:nvPr/>
        </p:nvPicPr>
        <p:blipFill>
          <a:blip r:embed="rId2"/>
          <a:srcRect/>
          <a:stretch>
            <a:fillRect/>
          </a:stretch>
        </p:blipFill>
        <p:spPr bwMode="auto">
          <a:xfrm>
            <a:off x="2286000" y="838200"/>
            <a:ext cx="3324225" cy="1066800"/>
          </a:xfrm>
          <a:prstGeom prst="rect">
            <a:avLst/>
          </a:prstGeom>
          <a:noFill/>
        </p:spPr>
      </p:pic>
      <p:pic>
        <p:nvPicPr>
          <p:cNvPr id="20483" name="Picture 3" descr="C:\Users\safa\Desktop\ziua limba\download (3).jpg"/>
          <p:cNvPicPr>
            <a:picLocks noChangeAspect="1" noChangeArrowheads="1"/>
          </p:cNvPicPr>
          <p:nvPr/>
        </p:nvPicPr>
        <p:blipFill>
          <a:blip r:embed="rId3"/>
          <a:srcRect/>
          <a:stretch>
            <a:fillRect/>
          </a:stretch>
        </p:blipFill>
        <p:spPr bwMode="auto">
          <a:xfrm>
            <a:off x="7010400" y="990600"/>
            <a:ext cx="1628775" cy="1143000"/>
          </a:xfrm>
          <a:prstGeom prst="rect">
            <a:avLst/>
          </a:prstGeom>
          <a:noFill/>
        </p:spPr>
      </p:pic>
      <p:pic>
        <p:nvPicPr>
          <p:cNvPr id="20484" name="Picture 4" descr="C:\Users\safa\Desktop\ziua limba\download (7).jpg"/>
          <p:cNvPicPr>
            <a:picLocks noChangeAspect="1" noChangeArrowheads="1"/>
          </p:cNvPicPr>
          <p:nvPr/>
        </p:nvPicPr>
        <p:blipFill>
          <a:blip r:embed="rId4"/>
          <a:srcRect/>
          <a:stretch>
            <a:fillRect/>
          </a:stretch>
        </p:blipFill>
        <p:spPr bwMode="auto">
          <a:xfrm>
            <a:off x="2133600" y="5359400"/>
            <a:ext cx="5105400" cy="12763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3048000" cy="2590800"/>
          </a:xfrm>
        </p:spPr>
        <p:txBody>
          <a:bodyPr/>
          <a:lstStyle/>
          <a:p>
            <a:endParaRPr lang="en-US" dirty="0"/>
          </a:p>
        </p:txBody>
      </p:sp>
      <p:sp>
        <p:nvSpPr>
          <p:cNvPr id="3" name="Content Placeholder 2"/>
          <p:cNvSpPr>
            <a:spLocks noGrp="1"/>
          </p:cNvSpPr>
          <p:nvPr>
            <p:ph idx="1"/>
          </p:nvPr>
        </p:nvSpPr>
        <p:spPr>
          <a:xfrm>
            <a:off x="4648200" y="914400"/>
            <a:ext cx="4038600" cy="5410200"/>
          </a:xfrm>
        </p:spPr>
        <p:txBody>
          <a:bodyPr/>
          <a:lstStyle/>
          <a:p>
            <a:endParaRPr lang="en-US" dirty="0"/>
          </a:p>
        </p:txBody>
      </p:sp>
      <p:pic>
        <p:nvPicPr>
          <p:cNvPr id="21506" name="Picture 2" descr="C:\Users\safa\Desktop\ziua limba\images (15).jpg"/>
          <p:cNvPicPr>
            <a:picLocks noChangeAspect="1" noChangeArrowheads="1"/>
          </p:cNvPicPr>
          <p:nvPr/>
        </p:nvPicPr>
        <p:blipFill>
          <a:blip r:embed="rId2"/>
          <a:srcRect/>
          <a:stretch>
            <a:fillRect/>
          </a:stretch>
        </p:blipFill>
        <p:spPr bwMode="auto">
          <a:xfrm>
            <a:off x="4495800" y="838200"/>
            <a:ext cx="4343400" cy="5562600"/>
          </a:xfrm>
          <a:prstGeom prst="rect">
            <a:avLst/>
          </a:prstGeom>
          <a:noFill/>
        </p:spPr>
      </p:pic>
      <p:pic>
        <p:nvPicPr>
          <p:cNvPr id="21508" name="Picture 4" descr="C:\Users\safa\Desktop\ziua limba\images (15).jpg"/>
          <p:cNvPicPr>
            <a:picLocks noChangeAspect="1" noChangeArrowheads="1"/>
          </p:cNvPicPr>
          <p:nvPr/>
        </p:nvPicPr>
        <p:blipFill>
          <a:blip r:embed="rId3"/>
          <a:srcRect/>
          <a:stretch>
            <a:fillRect/>
          </a:stretch>
        </p:blipFill>
        <p:spPr bwMode="auto">
          <a:xfrm>
            <a:off x="381000" y="1143000"/>
            <a:ext cx="3809999" cy="52578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3124200" cy="3124200"/>
          </a:xfrm>
        </p:spPr>
        <p:txBody>
          <a:bodyPr/>
          <a:lstStyle/>
          <a:p>
            <a:endParaRPr lang="en-US" dirty="0"/>
          </a:p>
        </p:txBody>
      </p:sp>
      <p:sp>
        <p:nvSpPr>
          <p:cNvPr id="3" name="Content Placeholder 2"/>
          <p:cNvSpPr>
            <a:spLocks noGrp="1"/>
          </p:cNvSpPr>
          <p:nvPr>
            <p:ph idx="1"/>
          </p:nvPr>
        </p:nvSpPr>
        <p:spPr>
          <a:xfrm>
            <a:off x="3810000" y="1066800"/>
            <a:ext cx="4876800" cy="5257800"/>
          </a:xfrm>
        </p:spPr>
        <p:txBody>
          <a:bodyPr>
            <a:normAutofit/>
          </a:bodyPr>
          <a:lstStyle/>
          <a:p>
            <a:pPr fontAlgn="base"/>
            <a:r>
              <a:rPr lang="vi-VN" b="1" dirty="0" smtClean="0"/>
              <a:t>Alătură-te comunităţilor globale</a:t>
            </a:r>
            <a:r>
              <a:rPr lang="vi-VN" dirty="0" smtClean="0"/>
              <a:t>. Ai un hobby care este foarte popular în altă ţară? Învaţă limba respectiv pentru a te alătura acelei comunităţi.</a:t>
            </a:r>
          </a:p>
          <a:p>
            <a:pPr fontAlgn="base"/>
            <a:r>
              <a:rPr lang="vi-VN" b="1" dirty="0" smtClean="0"/>
              <a:t>Trăieşti într-o comunitate mixtă?</a:t>
            </a:r>
            <a:r>
              <a:rPr lang="vi-VN" dirty="0" smtClean="0"/>
              <a:t> Învaţă limba vecinilor tăi pentru a-ţi creşte nivelul de fericire</a:t>
            </a:r>
          </a:p>
          <a:p>
            <a:endParaRPr lang="en-US" dirty="0"/>
          </a:p>
        </p:txBody>
      </p:sp>
      <p:pic>
        <p:nvPicPr>
          <p:cNvPr id="22531" name="Picture 3" descr="C:\Users\safa\Desktop\ziua limba\images (13).jpg"/>
          <p:cNvPicPr>
            <a:picLocks noChangeAspect="1" noChangeArrowheads="1"/>
          </p:cNvPicPr>
          <p:nvPr/>
        </p:nvPicPr>
        <p:blipFill>
          <a:blip r:embed="rId2"/>
          <a:srcRect/>
          <a:stretch>
            <a:fillRect/>
          </a:stretch>
        </p:blipFill>
        <p:spPr bwMode="auto">
          <a:xfrm>
            <a:off x="381000" y="914400"/>
            <a:ext cx="3429000" cy="5486400"/>
          </a:xfrm>
          <a:prstGeom prst="rect">
            <a:avLst/>
          </a:prstGeom>
          <a:noFill/>
        </p:spPr>
      </p:pic>
      <p:pic>
        <p:nvPicPr>
          <p:cNvPr id="22532" name="Picture 4" descr="C:\Users\safa\Desktop\ziua limba\images (18).jpg"/>
          <p:cNvPicPr>
            <a:picLocks noChangeAspect="1" noChangeArrowheads="1"/>
          </p:cNvPicPr>
          <p:nvPr/>
        </p:nvPicPr>
        <p:blipFill>
          <a:blip r:embed="rId3"/>
          <a:srcRect/>
          <a:stretch>
            <a:fillRect/>
          </a:stretch>
        </p:blipFill>
        <p:spPr bwMode="auto">
          <a:xfrm>
            <a:off x="5372100" y="4903788"/>
            <a:ext cx="2971800" cy="15430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Cultură</a:t>
            </a:r>
            <a:br>
              <a:rPr lang="vi-VN" b="1" dirty="0" smtClean="0"/>
            </a:br>
            <a:endParaRPr lang="en-US" dirty="0"/>
          </a:p>
        </p:txBody>
      </p:sp>
      <p:sp>
        <p:nvSpPr>
          <p:cNvPr id="3" name="Content Placeholder 2"/>
          <p:cNvSpPr>
            <a:spLocks noGrp="1"/>
          </p:cNvSpPr>
          <p:nvPr>
            <p:ph idx="1"/>
          </p:nvPr>
        </p:nvSpPr>
        <p:spPr>
          <a:xfrm>
            <a:off x="3505200" y="838200"/>
            <a:ext cx="5181600" cy="5486400"/>
          </a:xfrm>
        </p:spPr>
        <p:txBody>
          <a:bodyPr>
            <a:normAutofit fontScale="92500" lnSpcReduction="10000"/>
          </a:bodyPr>
          <a:lstStyle/>
          <a:p>
            <a:pPr fontAlgn="base"/>
            <a:r>
              <a:rPr lang="vi-VN" b="1" dirty="0" smtClean="0"/>
              <a:t>Citeşte literatura în limba originală </a:t>
            </a:r>
            <a:r>
              <a:rPr lang="vi-VN" dirty="0" smtClean="0"/>
              <a:t>(vezi Shakespeare, Dostoievski)</a:t>
            </a:r>
          </a:p>
          <a:p>
            <a:pPr fontAlgn="base"/>
            <a:r>
              <a:rPr lang="vi-VN" b="1" dirty="0" smtClean="0"/>
              <a:t>Studiază arta gătitului de la sursă</a:t>
            </a:r>
            <a:r>
              <a:rPr lang="vi-VN" dirty="0" smtClean="0"/>
              <a:t> (gastronomia Italiană, franceză cu gust autentic)</a:t>
            </a:r>
          </a:p>
          <a:p>
            <a:pPr fontAlgn="base"/>
            <a:r>
              <a:rPr lang="vi-VN" b="1" dirty="0" smtClean="0"/>
              <a:t>Bucură-te mai mult de operă</a:t>
            </a:r>
            <a:r>
              <a:rPr lang="vi-VN" dirty="0" smtClean="0"/>
              <a:t> (sau muzică în general)</a:t>
            </a:r>
          </a:p>
          <a:p>
            <a:pPr fontAlgn="base"/>
            <a:r>
              <a:rPr lang="vi-VN" b="1" dirty="0" smtClean="0"/>
              <a:t>Priveşte filme străine în limba originală</a:t>
            </a:r>
            <a:endParaRPr lang="vi-VN" dirty="0" smtClean="0"/>
          </a:p>
          <a:p>
            <a:pPr fontAlgn="base"/>
            <a:r>
              <a:rPr lang="vi-VN" b="1" dirty="0" smtClean="0"/>
              <a:t>Citeşte ziare străine</a:t>
            </a:r>
            <a:r>
              <a:rPr lang="vi-VN" dirty="0" smtClean="0"/>
              <a:t> – în felul acesta vei înţelege mult mai bine acea cultură</a:t>
            </a:r>
          </a:p>
          <a:p>
            <a:pPr fontAlgn="base"/>
            <a:r>
              <a:rPr lang="vi-VN" b="1" dirty="0" smtClean="0"/>
              <a:t>Descoperă istoria</a:t>
            </a:r>
            <a:r>
              <a:rPr lang="vi-VN" dirty="0" smtClean="0"/>
              <a:t> – istoria si limbile vorbite au fost mereu strâns legate</a:t>
            </a:r>
          </a:p>
          <a:p>
            <a:endParaRPr lang="en-US" dirty="0"/>
          </a:p>
        </p:txBody>
      </p:sp>
      <p:pic>
        <p:nvPicPr>
          <p:cNvPr id="23554" name="Picture 2" descr="C:\Users\safa\Desktop\ziua limba\images (41).jpg"/>
          <p:cNvPicPr>
            <a:picLocks noChangeAspect="1" noChangeArrowheads="1"/>
          </p:cNvPicPr>
          <p:nvPr/>
        </p:nvPicPr>
        <p:blipFill>
          <a:blip r:embed="rId2"/>
          <a:srcRect/>
          <a:stretch>
            <a:fillRect/>
          </a:stretch>
        </p:blipFill>
        <p:spPr bwMode="auto">
          <a:xfrm>
            <a:off x="342900" y="1447800"/>
            <a:ext cx="3009900" cy="426719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2819400" cy="1676400"/>
          </a:xfrm>
        </p:spPr>
        <p:txBody>
          <a:bodyPr/>
          <a:lstStyle/>
          <a:p>
            <a:endParaRPr lang="en-US" dirty="0"/>
          </a:p>
        </p:txBody>
      </p:sp>
      <p:sp>
        <p:nvSpPr>
          <p:cNvPr id="3" name="Content Placeholder 2"/>
          <p:cNvSpPr>
            <a:spLocks noGrp="1"/>
          </p:cNvSpPr>
          <p:nvPr>
            <p:ph idx="1"/>
          </p:nvPr>
        </p:nvSpPr>
        <p:spPr>
          <a:xfrm>
            <a:off x="4114800" y="838200"/>
            <a:ext cx="4572000" cy="5486400"/>
          </a:xfrm>
        </p:spPr>
        <p:txBody>
          <a:bodyPr>
            <a:normAutofit fontScale="92500"/>
          </a:bodyPr>
          <a:lstStyle/>
          <a:p>
            <a:pPr fontAlgn="base"/>
            <a:r>
              <a:rPr lang="vi-VN" b="1" dirty="0" smtClean="0"/>
              <a:t>Gustă cultura într-un mod nou</a:t>
            </a:r>
            <a:r>
              <a:rPr lang="vi-VN" dirty="0" smtClean="0"/>
              <a:t> (vezi rigurozitatea germană, muzicalitatea italiană / franceză</a:t>
            </a:r>
            <a:r>
              <a:rPr lang="en-US" dirty="0" smtClean="0"/>
              <a:t>…</a:t>
            </a:r>
            <a:endParaRPr lang="vi-VN" dirty="0" smtClean="0"/>
          </a:p>
          <a:p>
            <a:pPr fontAlgn="base"/>
            <a:r>
              <a:rPr lang="vi-VN" b="1" dirty="0" smtClean="0"/>
              <a:t>Studiază filosofia în greacă</a:t>
            </a:r>
            <a:endParaRPr lang="vi-VN" dirty="0" smtClean="0"/>
          </a:p>
          <a:p>
            <a:pPr fontAlgn="base"/>
            <a:r>
              <a:rPr lang="vi-VN" b="1" dirty="0" smtClean="0"/>
              <a:t>Creşte-ţi nivelul de înţelegere al altor popoare</a:t>
            </a:r>
            <a:r>
              <a:rPr lang="vi-VN" dirty="0" smtClean="0"/>
              <a:t> („O limbă diferită este o viziune a vieţii diferită.”)</a:t>
            </a:r>
          </a:p>
          <a:p>
            <a:pPr fontAlgn="base"/>
            <a:r>
              <a:rPr lang="vi-VN" b="1" dirty="0" smtClean="0"/>
              <a:t>Acceptare.</a:t>
            </a:r>
            <a:r>
              <a:rPr lang="vi-VN" dirty="0" smtClean="0"/>
              <a:t> Învăţarea unei limbi străine te va ajuta să accepţi mai mult particularităţile acelei culturi (şi să elimini prejudecăţile)</a:t>
            </a:r>
          </a:p>
          <a:p>
            <a:endParaRPr lang="en-US" dirty="0"/>
          </a:p>
        </p:txBody>
      </p:sp>
      <p:pic>
        <p:nvPicPr>
          <p:cNvPr id="24578" name="Picture 2" descr="C:\Users\safa\Desktop\ziua limba\images (15).jpg"/>
          <p:cNvPicPr>
            <a:picLocks noChangeAspect="1" noChangeArrowheads="1"/>
          </p:cNvPicPr>
          <p:nvPr/>
        </p:nvPicPr>
        <p:blipFill>
          <a:blip r:embed="rId2"/>
          <a:srcRect/>
          <a:stretch>
            <a:fillRect/>
          </a:stretch>
        </p:blipFill>
        <p:spPr bwMode="auto">
          <a:xfrm>
            <a:off x="457200" y="4038600"/>
            <a:ext cx="3276600" cy="2276475"/>
          </a:xfrm>
          <a:prstGeom prst="rect">
            <a:avLst/>
          </a:prstGeom>
          <a:noFill/>
        </p:spPr>
      </p:pic>
      <p:pic>
        <p:nvPicPr>
          <p:cNvPr id="24579" name="Picture 3" descr="C:\Users\safa\Desktop\ziua limba\images (48).jpg"/>
          <p:cNvPicPr>
            <a:picLocks noChangeAspect="1" noChangeArrowheads="1"/>
          </p:cNvPicPr>
          <p:nvPr/>
        </p:nvPicPr>
        <p:blipFill>
          <a:blip r:embed="rId3"/>
          <a:srcRect/>
          <a:stretch>
            <a:fillRect/>
          </a:stretch>
        </p:blipFill>
        <p:spPr bwMode="auto">
          <a:xfrm>
            <a:off x="457200" y="914400"/>
            <a:ext cx="3276600" cy="28352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Religie şi Muncă Socială</a:t>
            </a:r>
            <a:br>
              <a:rPr lang="vi-VN" b="1" dirty="0" smtClean="0"/>
            </a:br>
            <a:endParaRPr lang="en-US" dirty="0"/>
          </a:p>
        </p:txBody>
      </p:sp>
      <p:sp>
        <p:nvSpPr>
          <p:cNvPr id="3" name="Content Placeholder 2"/>
          <p:cNvSpPr>
            <a:spLocks noGrp="1"/>
          </p:cNvSpPr>
          <p:nvPr>
            <p:ph idx="1"/>
          </p:nvPr>
        </p:nvSpPr>
        <p:spPr/>
        <p:txBody>
          <a:bodyPr/>
          <a:lstStyle/>
          <a:p>
            <a:pPr fontAlgn="base"/>
            <a:r>
              <a:rPr lang="vi-VN" b="1" dirty="0" smtClean="0"/>
              <a:t>Studiază textele sacre în original</a:t>
            </a:r>
            <a:endParaRPr lang="vi-VN" dirty="0" smtClean="0"/>
          </a:p>
          <a:p>
            <a:pPr fontAlgn="base"/>
            <a:r>
              <a:rPr lang="vi-VN" b="1" dirty="0" smtClean="0"/>
              <a:t>Muncă misionară</a:t>
            </a:r>
            <a:r>
              <a:rPr lang="vi-VN" dirty="0" smtClean="0"/>
              <a:t>. Răspândeşte-ţi mesajul in alte culturi</a:t>
            </a:r>
          </a:p>
          <a:p>
            <a:pPr fontAlgn="base"/>
            <a:r>
              <a:rPr lang="vi-VN" b="1" dirty="0" smtClean="0"/>
              <a:t>Muncă socială</a:t>
            </a:r>
            <a:r>
              <a:rPr lang="vi-VN" dirty="0" smtClean="0"/>
              <a:t>. Ajută-i mai eficient pe cei în nevoie.</a:t>
            </a:r>
          </a:p>
          <a:p>
            <a:endParaRPr lang="en-US" dirty="0"/>
          </a:p>
        </p:txBody>
      </p:sp>
      <p:pic>
        <p:nvPicPr>
          <p:cNvPr id="25602" name="Picture 2" descr="C:\Users\safa\Desktop\ziua limba\images (49).jpg"/>
          <p:cNvPicPr>
            <a:picLocks noChangeAspect="1" noChangeArrowheads="1"/>
          </p:cNvPicPr>
          <p:nvPr/>
        </p:nvPicPr>
        <p:blipFill>
          <a:blip r:embed="rId2"/>
          <a:srcRect/>
          <a:stretch>
            <a:fillRect/>
          </a:stretch>
        </p:blipFill>
        <p:spPr bwMode="auto">
          <a:xfrm>
            <a:off x="649288" y="3581400"/>
            <a:ext cx="3541712" cy="2819400"/>
          </a:xfrm>
          <a:prstGeom prst="rect">
            <a:avLst/>
          </a:prstGeom>
          <a:noFill/>
        </p:spPr>
      </p:pic>
      <p:pic>
        <p:nvPicPr>
          <p:cNvPr id="25603" name="Picture 3" descr="C:\Users\safa\Desktop\ziua limba\images (50).jpg"/>
          <p:cNvPicPr>
            <a:picLocks noChangeAspect="1" noChangeArrowheads="1"/>
          </p:cNvPicPr>
          <p:nvPr/>
        </p:nvPicPr>
        <p:blipFill>
          <a:blip r:embed="rId3"/>
          <a:srcRect/>
          <a:stretch>
            <a:fillRect/>
          </a:stretch>
        </p:blipFill>
        <p:spPr bwMode="auto">
          <a:xfrm>
            <a:off x="4953001" y="3657600"/>
            <a:ext cx="3462338" cy="28638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Călătorii</a:t>
            </a:r>
            <a:br>
              <a:rPr lang="vi-VN" b="1" dirty="0" smtClean="0"/>
            </a:br>
            <a:endParaRPr lang="en-US" dirty="0"/>
          </a:p>
        </p:txBody>
      </p:sp>
      <p:sp>
        <p:nvSpPr>
          <p:cNvPr id="3" name="Content Placeholder 2"/>
          <p:cNvSpPr>
            <a:spLocks noGrp="1"/>
          </p:cNvSpPr>
          <p:nvPr>
            <p:ph idx="1"/>
          </p:nvPr>
        </p:nvSpPr>
        <p:spPr/>
        <p:txBody>
          <a:bodyPr>
            <a:normAutofit/>
          </a:bodyPr>
          <a:lstStyle/>
          <a:p>
            <a:pPr fontAlgn="base"/>
            <a:r>
              <a:rPr lang="vi-VN" b="1" dirty="0" smtClean="0"/>
              <a:t>Transport. </a:t>
            </a:r>
            <a:r>
              <a:rPr lang="vi-VN" dirty="0" smtClean="0"/>
              <a:t>Este mult mai uşor să călătoreşti într-o ţară străină atunci când cunoşti limba locală</a:t>
            </a:r>
          </a:p>
          <a:p>
            <a:pPr fontAlgn="base"/>
            <a:r>
              <a:rPr lang="vi-VN" b="1" dirty="0" smtClean="0"/>
              <a:t>Emigrare.</a:t>
            </a:r>
            <a:r>
              <a:rPr lang="vi-VN" dirty="0" smtClean="0"/>
              <a:t> Dacă te gândeşti să te muţi în altă ţară momentul să înveţi acea limbă este acum.</a:t>
            </a:r>
          </a:p>
          <a:p>
            <a:pPr fontAlgn="base"/>
            <a:r>
              <a:rPr lang="vi-VN" b="1" dirty="0" smtClean="0"/>
              <a:t>Devino un călător internaţional „profesionist”. </a:t>
            </a:r>
            <a:r>
              <a:rPr lang="vi-VN" dirty="0" smtClean="0"/>
              <a:t>Călătoreşte lumea din lung în lat, adânceşte-te în cultura fiecărei ţări</a:t>
            </a:r>
          </a:p>
          <a:p>
            <a:endParaRPr lang="en-US" dirty="0"/>
          </a:p>
        </p:txBody>
      </p:sp>
      <p:pic>
        <p:nvPicPr>
          <p:cNvPr id="26626" name="Picture 2" descr="C:\Users\safa\Desktop\ziua limba\images (7).png"/>
          <p:cNvPicPr>
            <a:picLocks noChangeAspect="1" noChangeArrowheads="1"/>
          </p:cNvPicPr>
          <p:nvPr/>
        </p:nvPicPr>
        <p:blipFill>
          <a:blip r:embed="rId2"/>
          <a:srcRect/>
          <a:stretch>
            <a:fillRect/>
          </a:stretch>
        </p:blipFill>
        <p:spPr bwMode="auto">
          <a:xfrm>
            <a:off x="5486400" y="4724400"/>
            <a:ext cx="3209925" cy="17621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Sănătate</a:t>
            </a:r>
            <a:br>
              <a:rPr lang="vi-VN" b="1" dirty="0" smtClean="0"/>
            </a:br>
            <a:endParaRPr lang="en-US" dirty="0"/>
          </a:p>
        </p:txBody>
      </p:sp>
      <p:sp>
        <p:nvSpPr>
          <p:cNvPr id="3" name="Content Placeholder 2"/>
          <p:cNvSpPr>
            <a:spLocks noGrp="1"/>
          </p:cNvSpPr>
          <p:nvPr>
            <p:ph idx="1"/>
          </p:nvPr>
        </p:nvSpPr>
        <p:spPr/>
        <p:txBody>
          <a:bodyPr>
            <a:normAutofit/>
          </a:bodyPr>
          <a:lstStyle/>
          <a:p>
            <a:pPr fontAlgn="base"/>
            <a:r>
              <a:rPr lang="vi-VN" b="1" dirty="0" smtClean="0"/>
              <a:t>Păstrează-ţi sănătatea la bătrâneţe</a:t>
            </a:r>
            <a:r>
              <a:rPr lang="vi-VN" dirty="0" smtClean="0"/>
              <a:t>. Ţine Alzheimerul la distanţă precum şi alte boli legate de vârsta înaintată.</a:t>
            </a:r>
          </a:p>
          <a:p>
            <a:pPr fontAlgn="base"/>
            <a:r>
              <a:rPr lang="vi-VN" b="1" dirty="0" smtClean="0"/>
              <a:t>Exersează-ţi memoria</a:t>
            </a:r>
            <a:r>
              <a:rPr lang="vi-VN" dirty="0" smtClean="0"/>
              <a:t>. Învăţarea unei limbi străine este ca mersul la sala de forţă pentru memorie.</a:t>
            </a:r>
          </a:p>
          <a:p>
            <a:pPr fontAlgn="base"/>
            <a:r>
              <a:rPr lang="vi-VN" b="1" dirty="0" smtClean="0"/>
              <a:t>Stai tânânăr</a:t>
            </a:r>
            <a:r>
              <a:rPr lang="vi-VN" dirty="0" smtClean="0"/>
              <a:t>. Învăţând o limbă străină când eşti în vârstă dovedeşti că eşti la fel de tânăr precum este mintea ta.</a:t>
            </a:r>
          </a:p>
          <a:p>
            <a:pPr fontAlgn="base"/>
            <a:r>
              <a:rPr lang="vi-VN" b="1" dirty="0" smtClean="0"/>
              <a:t>Mai multă materie cenuşie pentru creierul tău</a:t>
            </a:r>
            <a:r>
              <a:rPr lang="vi-VN" dirty="0" smtClean="0"/>
              <a:t>. </a:t>
            </a:r>
          </a:p>
          <a:p>
            <a:pPr fontAlgn="base">
              <a:buNone/>
            </a:pPr>
            <a:endParaRPr lang="vi-VN" b="1" dirty="0" smtClean="0"/>
          </a:p>
          <a:p>
            <a:endParaRPr lang="en-US" dirty="0"/>
          </a:p>
        </p:txBody>
      </p:sp>
      <p:pic>
        <p:nvPicPr>
          <p:cNvPr id="27650" name="Picture 2" descr="C:\Users\safa\Desktop\ziua limba\images (52).jpg"/>
          <p:cNvPicPr>
            <a:picLocks noChangeAspect="1" noChangeArrowheads="1"/>
          </p:cNvPicPr>
          <p:nvPr/>
        </p:nvPicPr>
        <p:blipFill>
          <a:blip r:embed="rId2"/>
          <a:srcRect/>
          <a:stretch>
            <a:fillRect/>
          </a:stretch>
        </p:blipFill>
        <p:spPr bwMode="auto">
          <a:xfrm>
            <a:off x="7239000" y="5181600"/>
            <a:ext cx="1371600" cy="1371600"/>
          </a:xfrm>
          <a:prstGeom prst="rect">
            <a:avLst/>
          </a:prstGeom>
          <a:noFill/>
        </p:spPr>
      </p:pic>
      <p:pic>
        <p:nvPicPr>
          <p:cNvPr id="27651" name="Picture 3" descr="C:\Users\safa\Desktop\ziua limba\images (51).jpg"/>
          <p:cNvPicPr>
            <a:picLocks noChangeAspect="1" noChangeArrowheads="1"/>
          </p:cNvPicPr>
          <p:nvPr/>
        </p:nvPicPr>
        <p:blipFill>
          <a:blip r:embed="rId3"/>
          <a:srcRect/>
          <a:stretch>
            <a:fillRect/>
          </a:stretch>
        </p:blipFill>
        <p:spPr bwMode="auto">
          <a:xfrm>
            <a:off x="3200400" y="762000"/>
            <a:ext cx="1006475" cy="1066800"/>
          </a:xfrm>
          <a:prstGeom prst="rect">
            <a:avLst/>
          </a:prstGeom>
          <a:noFill/>
        </p:spPr>
      </p:pic>
      <p:pic>
        <p:nvPicPr>
          <p:cNvPr id="27652" name="Picture 4" descr="C:\Users\safa\Desktop\ziua limba\images (47).jpg"/>
          <p:cNvPicPr>
            <a:picLocks noChangeAspect="1" noChangeArrowheads="1"/>
          </p:cNvPicPr>
          <p:nvPr/>
        </p:nvPicPr>
        <p:blipFill>
          <a:blip r:embed="rId4"/>
          <a:srcRect/>
          <a:stretch>
            <a:fillRect/>
          </a:stretch>
        </p:blipFill>
        <p:spPr bwMode="auto">
          <a:xfrm>
            <a:off x="2035175" y="5181600"/>
            <a:ext cx="3028950" cy="143827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Dezvoltare Personală</a:t>
            </a:r>
            <a:br>
              <a:rPr lang="vi-VN" b="1" dirty="0" smtClean="0"/>
            </a:br>
            <a:endParaRPr lang="en-US" dirty="0"/>
          </a:p>
        </p:txBody>
      </p:sp>
      <p:sp>
        <p:nvSpPr>
          <p:cNvPr id="3" name="Content Placeholder 2"/>
          <p:cNvSpPr>
            <a:spLocks noGrp="1"/>
          </p:cNvSpPr>
          <p:nvPr>
            <p:ph idx="1"/>
          </p:nvPr>
        </p:nvSpPr>
        <p:spPr/>
        <p:txBody>
          <a:bodyPr>
            <a:normAutofit/>
          </a:bodyPr>
          <a:lstStyle/>
          <a:p>
            <a:pPr fontAlgn="base"/>
            <a:r>
              <a:rPr lang="vi-VN" b="1" dirty="0" smtClean="0"/>
              <a:t>Încredere.</a:t>
            </a:r>
            <a:r>
              <a:rPr lang="vi-VN" dirty="0" smtClean="0"/>
              <a:t> Când abordezi o activitatea atât de masivă cum este învăţarea unei limbi străine, încrederea în forţele proprii creşte vizibil.</a:t>
            </a:r>
          </a:p>
          <a:p>
            <a:pPr fontAlgn="base"/>
            <a:r>
              <a:rPr lang="vi-VN" b="1" dirty="0" smtClean="0"/>
              <a:t>Creativitate</a:t>
            </a:r>
            <a:r>
              <a:rPr lang="vi-VN" dirty="0" smtClean="0"/>
              <a:t>. Creierul tău va face conexiuni în moduri noi şi idei „proaspete” vor răsări mult mai rapid.</a:t>
            </a:r>
          </a:p>
          <a:p>
            <a:pPr fontAlgn="base"/>
            <a:r>
              <a:rPr lang="vi-VN" b="1" dirty="0" smtClean="0"/>
              <a:t>Disciplină.</a:t>
            </a:r>
            <a:r>
              <a:rPr lang="vi-VN" dirty="0" smtClean="0"/>
              <a:t> Nu poţi învăţa o limbă străină dintr-o dată. În schimb, trebuie să înveţi puţin câte puţin, ceea ce te face o persoană mai disciplinată.</a:t>
            </a:r>
          </a:p>
          <a:p>
            <a:endParaRPr lang="en-US" dirty="0"/>
          </a:p>
        </p:txBody>
      </p:sp>
      <p:pic>
        <p:nvPicPr>
          <p:cNvPr id="28674" name="Picture 2" descr="C:\Users\safa\Desktop\ziua limba\images.jpg"/>
          <p:cNvPicPr>
            <a:picLocks noChangeAspect="1" noChangeArrowheads="1"/>
          </p:cNvPicPr>
          <p:nvPr/>
        </p:nvPicPr>
        <p:blipFill>
          <a:blip r:embed="rId2"/>
          <a:srcRect/>
          <a:stretch>
            <a:fillRect/>
          </a:stretch>
        </p:blipFill>
        <p:spPr bwMode="auto">
          <a:xfrm>
            <a:off x="5029200" y="5029200"/>
            <a:ext cx="3086100" cy="1514475"/>
          </a:xfrm>
          <a:prstGeom prst="rect">
            <a:avLst/>
          </a:prstGeom>
          <a:noFill/>
        </p:spPr>
      </p:pic>
      <p:pic>
        <p:nvPicPr>
          <p:cNvPr id="28675" name="Picture 3" descr="C:\Users\safa\Desktop\ziua limba\images (22).jpg"/>
          <p:cNvPicPr>
            <a:picLocks noChangeAspect="1" noChangeArrowheads="1"/>
          </p:cNvPicPr>
          <p:nvPr/>
        </p:nvPicPr>
        <p:blipFill>
          <a:blip r:embed="rId3"/>
          <a:srcRect/>
          <a:stretch>
            <a:fillRect/>
          </a:stretch>
        </p:blipFill>
        <p:spPr bwMode="auto">
          <a:xfrm>
            <a:off x="7350125" y="762001"/>
            <a:ext cx="1260475" cy="10668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429000" cy="1676400"/>
          </a:xfrm>
        </p:spPr>
        <p:txBody>
          <a:bodyPr/>
          <a:lstStyle/>
          <a:p>
            <a:endParaRPr lang="en-US" dirty="0"/>
          </a:p>
        </p:txBody>
      </p:sp>
      <p:sp>
        <p:nvSpPr>
          <p:cNvPr id="3" name="Content Placeholder 2"/>
          <p:cNvSpPr>
            <a:spLocks noGrp="1"/>
          </p:cNvSpPr>
          <p:nvPr>
            <p:ph idx="1"/>
          </p:nvPr>
        </p:nvSpPr>
        <p:spPr>
          <a:xfrm>
            <a:off x="4114800" y="762000"/>
            <a:ext cx="4572000" cy="5562600"/>
          </a:xfrm>
        </p:spPr>
        <p:txBody>
          <a:bodyPr>
            <a:normAutofit fontScale="92500" lnSpcReduction="20000"/>
          </a:bodyPr>
          <a:lstStyle/>
          <a:p>
            <a:pPr fontAlgn="base"/>
            <a:r>
              <a:rPr lang="vi-VN" b="1" dirty="0" smtClean="0"/>
              <a:t>Focus. </a:t>
            </a:r>
            <a:r>
              <a:rPr lang="vi-VN" dirty="0" smtClean="0"/>
              <a:t>Învăţatul unei limbi străine te va forţa să simplifici gândurile – prin urmare acestea vor fi mai puternice (cuvinte simple, înţeles profund)</a:t>
            </a:r>
          </a:p>
          <a:p>
            <a:pPr fontAlgn="base"/>
            <a:r>
              <a:rPr lang="vi-VN" b="1" dirty="0" smtClean="0"/>
              <a:t>Eviţi perfecţionismul.</a:t>
            </a:r>
            <a:r>
              <a:rPr lang="vi-VN" dirty="0" smtClean="0"/>
              <a:t> Dacă vrei să vorbeşti, va trebui să te accepţi că uneori vei face greşeli.</a:t>
            </a:r>
          </a:p>
          <a:p>
            <a:pPr fontAlgn="base"/>
            <a:r>
              <a:rPr lang="vi-VN" b="1" dirty="0" smtClean="0"/>
              <a:t>Modestie.</a:t>
            </a:r>
            <a:r>
              <a:rPr lang="vi-VN" dirty="0" smtClean="0"/>
              <a:t> Va trebui să vorbeşti cu alţii şi să accepţi că nu poţi vorbi perfect. Unii oameni găsesc asta extrem de dificil.</a:t>
            </a:r>
          </a:p>
          <a:p>
            <a:pPr fontAlgn="base"/>
            <a:r>
              <a:rPr lang="vi-VN" b="1" dirty="0" smtClean="0"/>
              <a:t>Curaj.</a:t>
            </a:r>
            <a:r>
              <a:rPr lang="vi-VN" dirty="0" smtClean="0"/>
              <a:t> Va trebui să iei iniţiativa si să vorbeşti cu alţii chiar şi atunci când ştii că vei face greşeli.</a:t>
            </a:r>
          </a:p>
          <a:p>
            <a:endParaRPr lang="en-US" dirty="0"/>
          </a:p>
        </p:txBody>
      </p:sp>
      <p:pic>
        <p:nvPicPr>
          <p:cNvPr id="29698" name="Picture 2" descr="C:\Users\safa\Desktop\ziua limba\images (22).jpg"/>
          <p:cNvPicPr>
            <a:picLocks noChangeAspect="1" noChangeArrowheads="1"/>
          </p:cNvPicPr>
          <p:nvPr/>
        </p:nvPicPr>
        <p:blipFill>
          <a:blip r:embed="rId2"/>
          <a:srcRect/>
          <a:stretch>
            <a:fillRect/>
          </a:stretch>
        </p:blipFill>
        <p:spPr bwMode="auto">
          <a:xfrm>
            <a:off x="457200" y="990600"/>
            <a:ext cx="3505200" cy="1785937"/>
          </a:xfrm>
          <a:prstGeom prst="rect">
            <a:avLst/>
          </a:prstGeom>
          <a:noFill/>
        </p:spPr>
      </p:pic>
      <p:pic>
        <p:nvPicPr>
          <p:cNvPr id="29699" name="Picture 3" descr="C:\Users\safa\Desktop\ziua limba\images (27).jpg"/>
          <p:cNvPicPr>
            <a:picLocks noChangeAspect="1" noChangeArrowheads="1"/>
          </p:cNvPicPr>
          <p:nvPr/>
        </p:nvPicPr>
        <p:blipFill>
          <a:blip r:embed="rId3"/>
          <a:srcRect/>
          <a:stretch>
            <a:fillRect/>
          </a:stretch>
        </p:blipFill>
        <p:spPr bwMode="auto">
          <a:xfrm>
            <a:off x="457200" y="2743200"/>
            <a:ext cx="3581400" cy="3657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46888"/>
          </a:xfrm>
        </p:spPr>
        <p:txBody>
          <a:bodyPr>
            <a:normAutofit fontScale="90000"/>
          </a:bodyPr>
          <a:lstStyle/>
          <a:p>
            <a:endParaRPr lang="en-US" dirty="0"/>
          </a:p>
        </p:txBody>
      </p:sp>
      <p:sp>
        <p:nvSpPr>
          <p:cNvPr id="3" name="Content Placeholder 2"/>
          <p:cNvSpPr>
            <a:spLocks noGrp="1"/>
          </p:cNvSpPr>
          <p:nvPr>
            <p:ph idx="1"/>
          </p:nvPr>
        </p:nvSpPr>
        <p:spPr>
          <a:xfrm>
            <a:off x="457200" y="3581400"/>
            <a:ext cx="8229600" cy="2743200"/>
          </a:xfrm>
        </p:spPr>
        <p:txBody>
          <a:bodyPr/>
          <a:lstStyle/>
          <a:p>
            <a:r>
              <a:rPr lang="vi-VN" b="1" dirty="0" smtClean="0"/>
              <a:t> Ziua Europeană a Limbilor are ca obiectiv să atragă atenția publicului asupra importanței învățării limbilor străine și să îl sensibilizeze cu privire la existența și valorea tuturor limbilor vorbite în Europa, încurajând învățarea lor.</a:t>
            </a:r>
            <a:endParaRPr lang="en-US" b="1" dirty="0"/>
          </a:p>
        </p:txBody>
      </p:sp>
      <p:pic>
        <p:nvPicPr>
          <p:cNvPr id="3074" name="Picture 2" descr="C:\Users\safa\Desktop\ziua limba\images (14).jpg"/>
          <p:cNvPicPr>
            <a:picLocks noChangeAspect="1" noChangeArrowheads="1"/>
          </p:cNvPicPr>
          <p:nvPr/>
        </p:nvPicPr>
        <p:blipFill>
          <a:blip r:embed="rId2"/>
          <a:srcRect/>
          <a:stretch>
            <a:fillRect/>
          </a:stretch>
        </p:blipFill>
        <p:spPr bwMode="auto">
          <a:xfrm>
            <a:off x="457200" y="1066800"/>
            <a:ext cx="8229600" cy="2057399"/>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09800"/>
            <a:ext cx="8229600" cy="4114800"/>
          </a:xfrm>
        </p:spPr>
        <p:txBody>
          <a:bodyPr>
            <a:normAutofit lnSpcReduction="10000"/>
          </a:bodyPr>
          <a:lstStyle/>
          <a:p>
            <a:pPr fontAlgn="base"/>
            <a:r>
              <a:rPr lang="vi-VN" b="1" dirty="0" smtClean="0"/>
              <a:t>Auto-provocare.</a:t>
            </a:r>
            <a:r>
              <a:rPr lang="vi-VN" dirty="0" smtClean="0"/>
              <a:t> Vrei să preiei o activitate dificilă? Învaţă chineza. au rusa. Sau finlandeza. au orice altă limbă străină de fapt.</a:t>
            </a:r>
          </a:p>
          <a:p>
            <a:pPr fontAlgn="base"/>
            <a:r>
              <a:rPr lang="vi-VN" b="1" dirty="0" smtClean="0"/>
              <a:t>Independenţă.</a:t>
            </a:r>
            <a:r>
              <a:rPr lang="vi-VN" dirty="0" smtClean="0"/>
              <a:t> Când cunoşti o limbă străină orizonturile ţi se lărgesc şi opţiunile ţi se diversifică, şi astfel capeţi independenţă mai mare.</a:t>
            </a:r>
          </a:p>
          <a:p>
            <a:pPr fontAlgn="base"/>
            <a:r>
              <a:rPr lang="vi-VN" b="1" dirty="0" smtClean="0"/>
              <a:t>Te bazezi pe forţele proprii.</a:t>
            </a:r>
            <a:r>
              <a:rPr lang="vi-VN" dirty="0" smtClean="0"/>
              <a:t> Mută-te în altă ţară pentru câteva săptămâni şi vorbeşte o limbă străină, încearcă să te integrezi – va trebui să înveţi să iei lucrurile în mâinile tale.</a:t>
            </a:r>
          </a:p>
          <a:p>
            <a:endParaRPr lang="en-US" dirty="0"/>
          </a:p>
        </p:txBody>
      </p:sp>
      <p:pic>
        <p:nvPicPr>
          <p:cNvPr id="30723" name="Picture 3" descr="C:\Users\safa\Desktop\ziua limba\images (41).jpg"/>
          <p:cNvPicPr>
            <a:picLocks noChangeAspect="1" noChangeArrowheads="1"/>
          </p:cNvPicPr>
          <p:nvPr/>
        </p:nvPicPr>
        <p:blipFill>
          <a:blip r:embed="rId2"/>
          <a:srcRect/>
          <a:stretch>
            <a:fillRect/>
          </a:stretch>
        </p:blipFill>
        <p:spPr bwMode="auto">
          <a:xfrm>
            <a:off x="457200" y="631825"/>
            <a:ext cx="5410200" cy="1371600"/>
          </a:xfrm>
          <a:prstGeom prst="rect">
            <a:avLst/>
          </a:prstGeom>
          <a:noFill/>
        </p:spPr>
      </p:pic>
      <p:pic>
        <p:nvPicPr>
          <p:cNvPr id="30724" name="Picture 4" descr="C:\Users\safa\Desktop\ziua limba\images (47).jpg"/>
          <p:cNvPicPr>
            <a:picLocks noChangeAspect="1" noChangeArrowheads="1"/>
          </p:cNvPicPr>
          <p:nvPr/>
        </p:nvPicPr>
        <p:blipFill>
          <a:blip r:embed="rId3"/>
          <a:srcRect/>
          <a:stretch>
            <a:fillRect/>
          </a:stretch>
        </p:blipFill>
        <p:spPr bwMode="auto">
          <a:xfrm>
            <a:off x="5715000" y="609600"/>
            <a:ext cx="3003550" cy="1295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2819400" cy="3276600"/>
          </a:xfrm>
        </p:spPr>
        <p:txBody>
          <a:bodyPr/>
          <a:lstStyle/>
          <a:p>
            <a:endParaRPr lang="en-US" dirty="0"/>
          </a:p>
        </p:txBody>
      </p:sp>
      <p:sp>
        <p:nvSpPr>
          <p:cNvPr id="3" name="Content Placeholder 2"/>
          <p:cNvSpPr>
            <a:spLocks noGrp="1"/>
          </p:cNvSpPr>
          <p:nvPr>
            <p:ph idx="1"/>
          </p:nvPr>
        </p:nvSpPr>
        <p:spPr>
          <a:xfrm>
            <a:off x="3505200" y="838200"/>
            <a:ext cx="5181600" cy="5486400"/>
          </a:xfrm>
        </p:spPr>
        <p:txBody>
          <a:bodyPr>
            <a:normAutofit lnSpcReduction="10000"/>
          </a:bodyPr>
          <a:lstStyle/>
          <a:p>
            <a:pPr fontAlgn="base"/>
            <a:r>
              <a:rPr lang="vi-VN" b="1" dirty="0" smtClean="0"/>
              <a:t>Ieşi din zona de confort.</a:t>
            </a:r>
            <a:r>
              <a:rPr lang="vi-VN" dirty="0" smtClean="0"/>
              <a:t> Nu va fi uşor să escaladezi curba învăţării, dar vei învăţa sa îţi depăşeşti limitele</a:t>
            </a:r>
          </a:p>
          <a:p>
            <a:pPr fontAlgn="base"/>
            <a:r>
              <a:rPr lang="vi-VN" b="1" dirty="0" smtClean="0"/>
              <a:t>Investeşte timpul.</a:t>
            </a:r>
            <a:r>
              <a:rPr lang="vi-VN" dirty="0" smtClean="0"/>
              <a:t> Învaţă lecţia „munceşte acum pentru a culege roadele mai târziu”</a:t>
            </a:r>
          </a:p>
          <a:p>
            <a:pPr fontAlgn="base"/>
            <a:r>
              <a:rPr lang="vi-VN" b="1" dirty="0" smtClean="0"/>
              <a:t>Fă mai multe lucruri în acelaşi timp. </a:t>
            </a:r>
            <a:r>
              <a:rPr lang="vi-VN" dirty="0" smtClean="0"/>
              <a:t>Oamenii care vorbesc mai mult de o limbă trăină sunt de obicei mai pricepuţi la a face mai multe lucruri deodată.</a:t>
            </a:r>
          </a:p>
          <a:p>
            <a:pPr fontAlgn="base"/>
            <a:r>
              <a:rPr lang="vi-VN" b="1" dirty="0" smtClean="0"/>
              <a:t>Dezvoltă o personalitate mai puternică.</a:t>
            </a:r>
            <a:endParaRPr lang="vi-VN" dirty="0" smtClean="0"/>
          </a:p>
          <a:p>
            <a:endParaRPr lang="en-US" dirty="0"/>
          </a:p>
        </p:txBody>
      </p:sp>
      <p:pic>
        <p:nvPicPr>
          <p:cNvPr id="31746" name="Picture 2" descr="C:\Users\safa\Desktop\ziua limba\images (15).jpg"/>
          <p:cNvPicPr>
            <a:picLocks noChangeAspect="1" noChangeArrowheads="1"/>
          </p:cNvPicPr>
          <p:nvPr/>
        </p:nvPicPr>
        <p:blipFill>
          <a:blip r:embed="rId2"/>
          <a:srcRect/>
          <a:stretch>
            <a:fillRect/>
          </a:stretch>
        </p:blipFill>
        <p:spPr bwMode="auto">
          <a:xfrm>
            <a:off x="381000" y="3276601"/>
            <a:ext cx="3048000" cy="3308350"/>
          </a:xfrm>
          <a:prstGeom prst="rect">
            <a:avLst/>
          </a:prstGeom>
          <a:noFill/>
        </p:spPr>
      </p:pic>
      <p:pic>
        <p:nvPicPr>
          <p:cNvPr id="31747" name="Picture 3" descr="C:\Users\safa\Desktop\ziua limba\download (10).jpg"/>
          <p:cNvPicPr>
            <a:picLocks noChangeAspect="1" noChangeArrowheads="1"/>
          </p:cNvPicPr>
          <p:nvPr/>
        </p:nvPicPr>
        <p:blipFill>
          <a:blip r:embed="rId3"/>
          <a:srcRect/>
          <a:stretch>
            <a:fillRect/>
          </a:stretch>
        </p:blipFill>
        <p:spPr bwMode="auto">
          <a:xfrm>
            <a:off x="381000" y="990600"/>
            <a:ext cx="3124199" cy="219392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2209800" cy="2514600"/>
          </a:xfrm>
        </p:spPr>
        <p:txBody>
          <a:bodyPr/>
          <a:lstStyle/>
          <a:p>
            <a:endParaRPr lang="en-US" dirty="0"/>
          </a:p>
        </p:txBody>
      </p:sp>
      <p:sp>
        <p:nvSpPr>
          <p:cNvPr id="3" name="Content Placeholder 2"/>
          <p:cNvSpPr>
            <a:spLocks noGrp="1"/>
          </p:cNvSpPr>
          <p:nvPr>
            <p:ph idx="1"/>
          </p:nvPr>
        </p:nvSpPr>
        <p:spPr>
          <a:xfrm>
            <a:off x="2667000" y="838200"/>
            <a:ext cx="6019800" cy="5486400"/>
          </a:xfrm>
        </p:spPr>
        <p:txBody>
          <a:bodyPr>
            <a:normAutofit lnSpcReduction="10000"/>
          </a:bodyPr>
          <a:lstStyle/>
          <a:p>
            <a:pPr fontAlgn="base"/>
            <a:r>
              <a:rPr lang="en-US" b="1" dirty="0" smtClean="0"/>
              <a:t>F</a:t>
            </a:r>
            <a:r>
              <a:rPr lang="vi-VN" b="1" dirty="0" smtClean="0"/>
              <a:t>ii mai puţin distra</a:t>
            </a:r>
            <a:r>
              <a:rPr lang="en-US" b="1" dirty="0" smtClean="0"/>
              <a:t>t</a:t>
            </a:r>
            <a:r>
              <a:rPr lang="vi-VN" b="1" dirty="0" smtClean="0"/>
              <a:t>. </a:t>
            </a:r>
            <a:r>
              <a:rPr lang="vi-VN" dirty="0" smtClean="0"/>
              <a:t>Faptul că „ţii” două limbi diferite în minte în acelaşi timp te va ajuta să te concentrezi mai bine.</a:t>
            </a:r>
          </a:p>
          <a:p>
            <a:pPr fontAlgn="base"/>
            <a:r>
              <a:rPr lang="vi-VN" b="1" dirty="0" smtClean="0"/>
              <a:t>Câştigă un talent perpetuu.</a:t>
            </a:r>
            <a:r>
              <a:rPr lang="vi-VN" dirty="0" smtClean="0"/>
              <a:t> Noul tău talent dobândit nu va expira niciodată.</a:t>
            </a:r>
          </a:p>
          <a:p>
            <a:pPr fontAlgn="base"/>
            <a:r>
              <a:rPr lang="vi-VN" b="1" dirty="0" smtClean="0"/>
              <a:t>Îmbunătăţeşte-ţi capacitatea de ascultare.</a:t>
            </a:r>
            <a:r>
              <a:rPr lang="vi-VN" dirty="0" smtClean="0"/>
              <a:t> Devino mai priceput la arta ascultării prin învăţarea unei limbi străine</a:t>
            </a:r>
          </a:p>
          <a:p>
            <a:pPr fontAlgn="base"/>
            <a:r>
              <a:rPr lang="vi-VN" b="1" dirty="0" smtClean="0"/>
              <a:t>Exersează determinarea. </a:t>
            </a:r>
            <a:r>
              <a:rPr lang="vi-VN" dirty="0" smtClean="0"/>
              <a:t>Determinarea este asemenea unui muşchi. Exersează-l prin învăţarea unei limbi străine şi vei culege beneficiile în toate celelalte aspecte ale vieţii tale.</a:t>
            </a:r>
          </a:p>
          <a:p>
            <a:endParaRPr lang="en-US" dirty="0"/>
          </a:p>
        </p:txBody>
      </p:sp>
      <p:pic>
        <p:nvPicPr>
          <p:cNvPr id="32770" name="Picture 2" descr="C:\Users\safa\Desktop\ziua limba\download (5).jpg"/>
          <p:cNvPicPr>
            <a:picLocks noChangeAspect="1" noChangeArrowheads="1"/>
          </p:cNvPicPr>
          <p:nvPr/>
        </p:nvPicPr>
        <p:blipFill>
          <a:blip r:embed="rId2"/>
          <a:srcRect/>
          <a:stretch>
            <a:fillRect/>
          </a:stretch>
        </p:blipFill>
        <p:spPr bwMode="auto">
          <a:xfrm>
            <a:off x="380999" y="1676400"/>
            <a:ext cx="2506663" cy="40386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600200"/>
          </a:xfrm>
        </p:spPr>
        <p:txBody>
          <a:bodyPr/>
          <a:lstStyle/>
          <a:p>
            <a:endParaRPr lang="en-US" dirty="0"/>
          </a:p>
        </p:txBody>
      </p:sp>
      <p:sp>
        <p:nvSpPr>
          <p:cNvPr id="3" name="Content Placeholder 2"/>
          <p:cNvSpPr>
            <a:spLocks noGrp="1"/>
          </p:cNvSpPr>
          <p:nvPr>
            <p:ph idx="1"/>
          </p:nvPr>
        </p:nvSpPr>
        <p:spPr>
          <a:xfrm>
            <a:off x="457200" y="4191000"/>
            <a:ext cx="8229600" cy="2133600"/>
          </a:xfrm>
        </p:spPr>
        <p:txBody>
          <a:bodyPr/>
          <a:lstStyle/>
          <a:p>
            <a:pPr fontAlgn="base"/>
            <a:r>
              <a:rPr lang="vi-VN" b="1" dirty="0" smtClean="0">
                <a:latin typeface="Arial" pitchFamily="34" charset="0"/>
                <a:cs typeface="Arial" pitchFamily="34" charset="0"/>
              </a:rPr>
              <a:t>Începe să înveţi o limbă străină sau perfecţioneaz-o pe cea pe care o ştii deja. Nu ai nimic de pierdut, dar foarte multe de câştigat.</a:t>
            </a:r>
          </a:p>
          <a:p>
            <a:pPr fontAlgn="base"/>
            <a:r>
              <a:rPr lang="vi-VN" b="1" dirty="0" smtClean="0">
                <a:latin typeface="Arial" pitchFamily="34" charset="0"/>
                <a:cs typeface="Arial" pitchFamily="34" charset="0"/>
              </a:rPr>
              <a:t>Şi nu renunţa niciodată!</a:t>
            </a:r>
          </a:p>
          <a:p>
            <a:endParaRPr lang="en-US" dirty="0"/>
          </a:p>
        </p:txBody>
      </p:sp>
      <p:pic>
        <p:nvPicPr>
          <p:cNvPr id="33794" name="Picture 2" descr="C:\Users\safa\Desktop\ziua limba\images (7).jpg"/>
          <p:cNvPicPr>
            <a:picLocks noChangeAspect="1" noChangeArrowheads="1"/>
          </p:cNvPicPr>
          <p:nvPr/>
        </p:nvPicPr>
        <p:blipFill>
          <a:blip r:embed="rId2"/>
          <a:srcRect/>
          <a:stretch>
            <a:fillRect/>
          </a:stretch>
        </p:blipFill>
        <p:spPr bwMode="auto">
          <a:xfrm>
            <a:off x="5029200" y="990600"/>
            <a:ext cx="3743325" cy="2971800"/>
          </a:xfrm>
          <a:prstGeom prst="rect">
            <a:avLst/>
          </a:prstGeom>
          <a:noFill/>
        </p:spPr>
      </p:pic>
      <p:pic>
        <p:nvPicPr>
          <p:cNvPr id="33795" name="Picture 3" descr="C:\Users\safa\Desktop\ziua limba\images (16).jpg"/>
          <p:cNvPicPr>
            <a:picLocks noChangeAspect="1" noChangeArrowheads="1"/>
          </p:cNvPicPr>
          <p:nvPr/>
        </p:nvPicPr>
        <p:blipFill>
          <a:blip r:embed="rId3"/>
          <a:srcRect/>
          <a:stretch>
            <a:fillRect/>
          </a:stretch>
        </p:blipFill>
        <p:spPr bwMode="auto">
          <a:xfrm>
            <a:off x="457200" y="914400"/>
            <a:ext cx="4495800" cy="3047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704088"/>
            <a:ext cx="3276600" cy="1143000"/>
          </a:xfrm>
        </p:spPr>
        <p:txBody>
          <a:bodyPr/>
          <a:lstStyle/>
          <a:p>
            <a:endParaRPr lang="en-US" dirty="0"/>
          </a:p>
        </p:txBody>
      </p:sp>
      <p:sp>
        <p:nvSpPr>
          <p:cNvPr id="3" name="Content Placeholder 2"/>
          <p:cNvSpPr>
            <a:spLocks noGrp="1"/>
          </p:cNvSpPr>
          <p:nvPr>
            <p:ph idx="1"/>
          </p:nvPr>
        </p:nvSpPr>
        <p:spPr>
          <a:xfrm>
            <a:off x="457200" y="2438400"/>
            <a:ext cx="8229600" cy="3886200"/>
          </a:xfrm>
        </p:spPr>
        <p:txBody>
          <a:bodyPr/>
          <a:lstStyle/>
          <a:p>
            <a:r>
              <a:rPr lang="en-US" b="1" dirty="0" err="1" smtClean="0">
                <a:latin typeface="Arial" pitchFamily="34" charset="0"/>
                <a:cs typeface="Arial" pitchFamily="34" charset="0"/>
              </a:rPr>
              <a:t>Manifestarea</a:t>
            </a:r>
            <a:r>
              <a:rPr lang="en-US" b="1" dirty="0" smtClean="0">
                <a:latin typeface="Arial" pitchFamily="34" charset="0"/>
                <a:cs typeface="Arial" pitchFamily="34" charset="0"/>
              </a:rPr>
              <a:t> a </a:t>
            </a:r>
            <a:r>
              <a:rPr lang="en-US" b="1" dirty="0" err="1" smtClean="0">
                <a:latin typeface="Arial" pitchFamily="34" charset="0"/>
                <a:cs typeface="Arial" pitchFamily="34" charset="0"/>
              </a:rPr>
              <a:t>debutat</a:t>
            </a:r>
            <a:r>
              <a:rPr lang="en-US" b="1" dirty="0" smtClean="0">
                <a:latin typeface="Arial" pitchFamily="34" charset="0"/>
                <a:cs typeface="Arial" pitchFamily="34" charset="0"/>
              </a:rPr>
              <a:t> </a:t>
            </a:r>
            <a:r>
              <a:rPr lang="en-US" b="1" dirty="0" err="1" smtClean="0">
                <a:latin typeface="Arial" pitchFamily="34" charset="0"/>
                <a:cs typeface="Arial" pitchFamily="34" charset="0"/>
              </a:rPr>
              <a:t>în</a:t>
            </a:r>
            <a:r>
              <a:rPr lang="en-US" b="1" dirty="0" smtClean="0">
                <a:latin typeface="Arial" pitchFamily="34" charset="0"/>
                <a:cs typeface="Arial" pitchFamily="34" charset="0"/>
              </a:rPr>
              <a:t> </a:t>
            </a:r>
            <a:r>
              <a:rPr lang="en-US" b="1" dirty="0" err="1" smtClean="0">
                <a:latin typeface="Arial" pitchFamily="34" charset="0"/>
                <a:cs typeface="Arial" pitchFamily="34" charset="0"/>
              </a:rPr>
              <a:t>anul</a:t>
            </a:r>
            <a:r>
              <a:rPr lang="en-US" b="1" dirty="0" smtClean="0">
                <a:latin typeface="Arial" pitchFamily="34" charset="0"/>
                <a:cs typeface="Arial" pitchFamily="34" charset="0"/>
              </a:rPr>
              <a:t> 2001, an care a </a:t>
            </a:r>
            <a:r>
              <a:rPr lang="en-US" b="1" dirty="0" err="1" smtClean="0">
                <a:latin typeface="Arial" pitchFamily="34" charset="0"/>
                <a:cs typeface="Arial" pitchFamily="34" charset="0"/>
              </a:rPr>
              <a:t>fost</a:t>
            </a:r>
            <a:r>
              <a:rPr lang="en-US" b="1" dirty="0" smtClean="0">
                <a:latin typeface="Arial" pitchFamily="34" charset="0"/>
                <a:cs typeface="Arial" pitchFamily="34" charset="0"/>
              </a:rPr>
              <a:t> </a:t>
            </a:r>
            <a:r>
              <a:rPr lang="en-US" b="1" dirty="0" err="1" smtClean="0">
                <a:latin typeface="Arial" pitchFamily="34" charset="0"/>
                <a:cs typeface="Arial" pitchFamily="34" charset="0"/>
              </a:rPr>
              <a:t>declarat</a:t>
            </a:r>
            <a:r>
              <a:rPr lang="en-US" b="1" dirty="0" smtClean="0">
                <a:latin typeface="Arial" pitchFamily="34" charset="0"/>
                <a:cs typeface="Arial" pitchFamily="34" charset="0"/>
              </a:rPr>
              <a:t> de </a:t>
            </a:r>
            <a:r>
              <a:rPr lang="en-US" b="1" dirty="0" err="1" smtClean="0">
                <a:latin typeface="Arial" pitchFamily="34" charset="0"/>
                <a:cs typeface="Arial" pitchFamily="34" charset="0"/>
              </a:rPr>
              <a:t>Consiliul</a:t>
            </a:r>
            <a:r>
              <a:rPr lang="en-US" b="1" dirty="0" smtClean="0">
                <a:latin typeface="Arial" pitchFamily="34" charset="0"/>
                <a:cs typeface="Arial" pitchFamily="34" charset="0"/>
              </a:rPr>
              <a:t> </a:t>
            </a:r>
            <a:r>
              <a:rPr lang="en-US" b="1" dirty="0" err="1" smtClean="0">
                <a:latin typeface="Arial" pitchFamily="34" charset="0"/>
                <a:cs typeface="Arial" pitchFamily="34" charset="0"/>
              </a:rPr>
              <a:t>Europei</a:t>
            </a:r>
            <a:r>
              <a:rPr lang="en-US" b="1" dirty="0" smtClean="0">
                <a:latin typeface="Arial" pitchFamily="34" charset="0"/>
                <a:cs typeface="Arial" pitchFamily="34" charset="0"/>
              </a:rPr>
              <a:t> </a:t>
            </a:r>
            <a:r>
              <a:rPr lang="en-US" b="1" i="1" dirty="0" err="1" smtClean="0">
                <a:latin typeface="Arial" pitchFamily="34" charset="0"/>
                <a:cs typeface="Arial" pitchFamily="34" charset="0"/>
              </a:rPr>
              <a:t>Anul</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european</a:t>
            </a:r>
            <a:r>
              <a:rPr lang="en-US" b="1" i="1" dirty="0" smtClean="0">
                <a:latin typeface="Arial" pitchFamily="34" charset="0"/>
                <a:cs typeface="Arial" pitchFamily="34" charset="0"/>
              </a:rPr>
              <a:t> al </a:t>
            </a:r>
            <a:r>
              <a:rPr lang="en-US" b="1" i="1" dirty="0" err="1" smtClean="0">
                <a:latin typeface="Arial" pitchFamily="34" charset="0"/>
                <a:cs typeface="Arial" pitchFamily="34" charset="0"/>
              </a:rPr>
              <a:t>limbilor</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vorbite</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pic>
        <p:nvPicPr>
          <p:cNvPr id="4098" name="Picture 2" descr="C:\Users\safa\Desktop\ziua limba\download (2).jpg"/>
          <p:cNvPicPr>
            <a:picLocks noChangeAspect="1" noChangeArrowheads="1"/>
          </p:cNvPicPr>
          <p:nvPr/>
        </p:nvPicPr>
        <p:blipFill>
          <a:blip r:embed="rId2"/>
          <a:srcRect/>
          <a:stretch>
            <a:fillRect/>
          </a:stretch>
        </p:blipFill>
        <p:spPr bwMode="auto">
          <a:xfrm>
            <a:off x="4038600" y="3886200"/>
            <a:ext cx="4276726" cy="2362200"/>
          </a:xfrm>
          <a:prstGeom prst="rect">
            <a:avLst/>
          </a:prstGeom>
          <a:noFill/>
        </p:spPr>
      </p:pic>
      <p:pic>
        <p:nvPicPr>
          <p:cNvPr id="4099" name="Picture 3" descr="C:\Users\safa\Desktop\ziua limba\images (6).jpg"/>
          <p:cNvPicPr>
            <a:picLocks noChangeAspect="1" noChangeArrowheads="1"/>
          </p:cNvPicPr>
          <p:nvPr/>
        </p:nvPicPr>
        <p:blipFill>
          <a:blip r:embed="rId3"/>
          <a:srcRect/>
          <a:stretch>
            <a:fillRect/>
          </a:stretch>
        </p:blipFill>
        <p:spPr bwMode="auto">
          <a:xfrm>
            <a:off x="1447800" y="381000"/>
            <a:ext cx="5562600" cy="17335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b="1" dirty="0" smtClean="0"/>
              <a:t>În Europa</a:t>
            </a:r>
            <a:r>
              <a:rPr lang="en-US" b="1" dirty="0" smtClean="0"/>
              <a:t> </a:t>
            </a:r>
            <a:r>
              <a:rPr lang="vi-VN" b="1" dirty="0" smtClean="0"/>
              <a:t>se vorbesc 24 de limbi oficiale</a:t>
            </a:r>
            <a:r>
              <a:rPr lang="en-US" b="1" baseline="30000" dirty="0" smtClean="0"/>
              <a:t>,</a:t>
            </a:r>
            <a:r>
              <a:rPr lang="vi-VN" b="1" dirty="0" smtClean="0"/>
              <a:t> dar există și peste 60 de comunități autohtone care vorbesc o limbă regională sau minoritară.</a:t>
            </a:r>
            <a:endParaRPr lang="en-US" b="1" dirty="0"/>
          </a:p>
        </p:txBody>
      </p:sp>
      <p:pic>
        <p:nvPicPr>
          <p:cNvPr id="5123" name="Picture 3" descr="C:\Users\safa\Desktop\ziua limba\images (17).jpg"/>
          <p:cNvPicPr>
            <a:picLocks noChangeAspect="1" noChangeArrowheads="1"/>
          </p:cNvPicPr>
          <p:nvPr/>
        </p:nvPicPr>
        <p:blipFill>
          <a:blip r:embed="rId2"/>
          <a:srcRect/>
          <a:stretch>
            <a:fillRect/>
          </a:stretch>
        </p:blipFill>
        <p:spPr bwMode="auto">
          <a:xfrm>
            <a:off x="4419600" y="2971800"/>
            <a:ext cx="4267200" cy="3390900"/>
          </a:xfrm>
          <a:prstGeom prst="rect">
            <a:avLst/>
          </a:prstGeom>
          <a:noFill/>
        </p:spPr>
      </p:pic>
      <p:pic>
        <p:nvPicPr>
          <p:cNvPr id="5124" name="Picture 4" descr="C:\Users\safa\Desktop\ziua limba\images (18).jpg"/>
          <p:cNvPicPr>
            <a:picLocks noChangeAspect="1" noChangeArrowheads="1"/>
          </p:cNvPicPr>
          <p:nvPr/>
        </p:nvPicPr>
        <p:blipFill>
          <a:blip r:embed="rId3"/>
          <a:srcRect/>
          <a:stretch>
            <a:fillRect/>
          </a:stretch>
        </p:blipFill>
        <p:spPr bwMode="auto">
          <a:xfrm>
            <a:off x="914400" y="3276600"/>
            <a:ext cx="2971800" cy="2905125"/>
          </a:xfrm>
          <a:prstGeom prst="rect">
            <a:avLst/>
          </a:prstGeom>
          <a:noFill/>
        </p:spPr>
      </p:pic>
      <p:pic>
        <p:nvPicPr>
          <p:cNvPr id="5125" name="Picture 5" descr="C:\Users\safa\Desktop\ziua limba\images (3).png"/>
          <p:cNvPicPr>
            <a:picLocks noChangeAspect="1" noChangeArrowheads="1"/>
          </p:cNvPicPr>
          <p:nvPr/>
        </p:nvPicPr>
        <p:blipFill>
          <a:blip r:embed="rId4"/>
          <a:srcRect/>
          <a:stretch>
            <a:fillRect/>
          </a:stretch>
        </p:blipFill>
        <p:spPr bwMode="auto">
          <a:xfrm>
            <a:off x="457200" y="609600"/>
            <a:ext cx="8305800" cy="1257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04088"/>
            <a:ext cx="5410200" cy="1143000"/>
          </a:xfrm>
        </p:spPr>
        <p:txBody>
          <a:bodyPr/>
          <a:lstStyle/>
          <a:p>
            <a:endParaRPr lang="en-US" dirty="0"/>
          </a:p>
        </p:txBody>
      </p:sp>
      <p:sp>
        <p:nvSpPr>
          <p:cNvPr id="3" name="Content Placeholder 2"/>
          <p:cNvSpPr>
            <a:spLocks noGrp="1"/>
          </p:cNvSpPr>
          <p:nvPr>
            <p:ph idx="1"/>
          </p:nvPr>
        </p:nvSpPr>
        <p:spPr>
          <a:xfrm>
            <a:off x="457200" y="2743200"/>
            <a:ext cx="8229600" cy="3581400"/>
          </a:xfrm>
        </p:spPr>
        <p:txBody>
          <a:bodyPr>
            <a:normAutofit/>
          </a:bodyPr>
          <a:lstStyle/>
          <a:p>
            <a:r>
              <a:rPr lang="vi-VN" b="1" dirty="0" smtClean="0"/>
              <a:t>Ziua europeană a limbilor este un eveniment organizat anual la data de 26 septembrie, pentru a sărbători diversitatea lingvistică a unui continent care numără</a:t>
            </a:r>
            <a:r>
              <a:rPr lang="en-US" b="1" dirty="0" smtClean="0"/>
              <a:t> </a:t>
            </a:r>
            <a:r>
              <a:rPr lang="en-US" b="1" dirty="0" err="1" smtClean="0">
                <a:latin typeface="Arial" pitchFamily="34" charset="0"/>
                <a:cs typeface="Arial" pitchFamily="34" charset="0"/>
              </a:rPr>
              <a:t>peste</a:t>
            </a:r>
            <a:r>
              <a:rPr lang="en-US" b="1" dirty="0" smtClean="0"/>
              <a:t> </a:t>
            </a:r>
            <a:r>
              <a:rPr lang="en-US" b="1" dirty="0" smtClean="0">
                <a:latin typeface="Arial" pitchFamily="34" charset="0"/>
                <a:cs typeface="Arial" pitchFamily="34" charset="0"/>
              </a:rPr>
              <a:t>200 de </a:t>
            </a:r>
            <a:r>
              <a:rPr lang="en-US" b="1" dirty="0" err="1" smtClean="0">
                <a:latin typeface="Arial" pitchFamily="34" charset="0"/>
                <a:cs typeface="Arial" pitchFamily="34" charset="0"/>
              </a:rPr>
              <a:t>limbi</a:t>
            </a:r>
            <a:r>
              <a:rPr lang="en-US" b="1" dirty="0" smtClean="0">
                <a:latin typeface="Arial" pitchFamily="34" charset="0"/>
                <a:cs typeface="Arial" pitchFamily="34" charset="0"/>
              </a:rPr>
              <a:t> </a:t>
            </a:r>
            <a:r>
              <a:rPr lang="en-US" b="1" dirty="0" err="1" smtClean="0">
                <a:latin typeface="Arial" pitchFamily="34" charset="0"/>
                <a:cs typeface="Arial" pitchFamily="34" charset="0"/>
              </a:rPr>
              <a:t>europene</a:t>
            </a:r>
            <a:r>
              <a:rPr lang="en-US" b="1" dirty="0" smtClean="0"/>
              <a:t>.</a:t>
            </a:r>
            <a:endParaRPr lang="vi-VN" b="1" dirty="0" smtClean="0"/>
          </a:p>
          <a:p>
            <a:endParaRPr lang="en-US" dirty="0"/>
          </a:p>
        </p:txBody>
      </p:sp>
      <p:pic>
        <p:nvPicPr>
          <p:cNvPr id="6146" name="Picture 2" descr="C:\Users\safa\Desktop\ziua limba\images (2).jpg"/>
          <p:cNvPicPr>
            <a:picLocks noChangeAspect="1" noChangeArrowheads="1"/>
          </p:cNvPicPr>
          <p:nvPr/>
        </p:nvPicPr>
        <p:blipFill>
          <a:blip r:embed="rId2"/>
          <a:srcRect/>
          <a:stretch>
            <a:fillRect/>
          </a:stretch>
        </p:blipFill>
        <p:spPr bwMode="auto">
          <a:xfrm>
            <a:off x="990600" y="685800"/>
            <a:ext cx="6400800" cy="1905000"/>
          </a:xfrm>
          <a:prstGeom prst="rect">
            <a:avLst/>
          </a:prstGeom>
          <a:noFill/>
        </p:spPr>
      </p:pic>
      <p:pic>
        <p:nvPicPr>
          <p:cNvPr id="6147" name="Picture 3" descr="C:\Users\safa\Desktop\ziua limba\download.jpg"/>
          <p:cNvPicPr>
            <a:picLocks noChangeAspect="1" noChangeArrowheads="1"/>
          </p:cNvPicPr>
          <p:nvPr/>
        </p:nvPicPr>
        <p:blipFill>
          <a:blip r:embed="rId3"/>
          <a:srcRect/>
          <a:stretch>
            <a:fillRect/>
          </a:stretch>
        </p:blipFill>
        <p:spPr bwMode="auto">
          <a:xfrm>
            <a:off x="5943600" y="4191000"/>
            <a:ext cx="2286001" cy="2219325"/>
          </a:xfrm>
          <a:prstGeom prst="rect">
            <a:avLst/>
          </a:prstGeom>
          <a:noFill/>
        </p:spPr>
      </p:pic>
      <p:pic>
        <p:nvPicPr>
          <p:cNvPr id="6148" name="Picture 4" descr="C:\Users\safa\Desktop\ziua limba\cartelldiaeuropa2010.jpg"/>
          <p:cNvPicPr>
            <a:picLocks noChangeAspect="1" noChangeArrowheads="1"/>
          </p:cNvPicPr>
          <p:nvPr/>
        </p:nvPicPr>
        <p:blipFill>
          <a:blip r:embed="rId4"/>
          <a:srcRect/>
          <a:stretch>
            <a:fillRect/>
          </a:stretch>
        </p:blipFill>
        <p:spPr bwMode="auto">
          <a:xfrm>
            <a:off x="1143000" y="4648200"/>
            <a:ext cx="3790950" cy="220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704088"/>
            <a:ext cx="3962400" cy="1143000"/>
          </a:xfrm>
        </p:spPr>
        <p:txBody>
          <a:bodyPr/>
          <a:lstStyle/>
          <a:p>
            <a:endParaRPr lang="en-US" dirty="0"/>
          </a:p>
        </p:txBody>
      </p:sp>
      <p:sp>
        <p:nvSpPr>
          <p:cNvPr id="3" name="Content Placeholder 2"/>
          <p:cNvSpPr>
            <a:spLocks noGrp="1"/>
          </p:cNvSpPr>
          <p:nvPr>
            <p:ph idx="1"/>
          </p:nvPr>
        </p:nvSpPr>
        <p:spPr>
          <a:xfrm>
            <a:off x="762000" y="2362200"/>
            <a:ext cx="7924800" cy="3763963"/>
          </a:xfrm>
        </p:spPr>
        <p:txBody>
          <a:bodyPr>
            <a:normAutofit/>
          </a:bodyPr>
          <a:lstStyle/>
          <a:p>
            <a:r>
              <a:rPr lang="en-US" b="1" dirty="0" smtClean="0">
                <a:latin typeface="Arial" pitchFamily="34" charset="0"/>
                <a:cs typeface="Arial" pitchFamily="34" charset="0"/>
              </a:rPr>
              <a:t>Este o </a:t>
            </a:r>
            <a:r>
              <a:rPr lang="en-US" b="1" dirty="0" err="1" smtClean="0">
                <a:latin typeface="Arial" pitchFamily="34" charset="0"/>
                <a:cs typeface="Arial" pitchFamily="34" charset="0"/>
              </a:rPr>
              <a:t>ocazie</a:t>
            </a:r>
            <a:r>
              <a:rPr lang="en-US" b="1" dirty="0" smtClean="0">
                <a:latin typeface="Arial" pitchFamily="34" charset="0"/>
                <a:cs typeface="Arial" pitchFamily="34" charset="0"/>
              </a:rPr>
              <a:t> de a:</a:t>
            </a:r>
          </a:p>
          <a:p>
            <a:r>
              <a:rPr lang="vi-VN" b="1" dirty="0" smtClean="0"/>
              <a:t>reaminti varietatea limbilor vorbite în Europa,</a:t>
            </a:r>
            <a:endParaRPr lang="en-US" b="1" dirty="0" smtClean="0"/>
          </a:p>
          <a:p>
            <a:r>
              <a:rPr lang="en-US" b="1" dirty="0" err="1" smtClean="0">
                <a:latin typeface="Arial" pitchFamily="34" charset="0"/>
                <a:cs typeface="Arial" pitchFamily="34" charset="0"/>
              </a:rPr>
              <a:t>promova</a:t>
            </a:r>
            <a:r>
              <a:rPr lang="en-US" b="1" dirty="0" smtClean="0">
                <a:latin typeface="Arial" pitchFamily="34" charset="0"/>
                <a:cs typeface="Arial" pitchFamily="34" charset="0"/>
              </a:rPr>
              <a:t> </a:t>
            </a:r>
            <a:r>
              <a:rPr lang="en-US" b="1" dirty="0" err="1" smtClean="0">
                <a:latin typeface="Arial" pitchFamily="34" charset="0"/>
                <a:cs typeface="Arial" pitchFamily="34" charset="0"/>
              </a:rPr>
              <a:t>diversitatea</a:t>
            </a:r>
            <a:r>
              <a:rPr lang="en-US" b="1" dirty="0" smtClean="0">
                <a:latin typeface="Arial" pitchFamily="34" charset="0"/>
                <a:cs typeface="Arial" pitchFamily="34" charset="0"/>
              </a:rPr>
              <a:t> </a:t>
            </a:r>
            <a:r>
              <a:rPr lang="en-US" b="1" dirty="0" err="1" smtClean="0">
                <a:latin typeface="Arial" pitchFamily="34" charset="0"/>
                <a:cs typeface="Arial" pitchFamily="34" charset="0"/>
              </a:rPr>
              <a:t>culturala</a:t>
            </a:r>
            <a:r>
              <a:rPr lang="en-US" b="1" dirty="0" smtClean="0">
                <a:latin typeface="Arial" pitchFamily="34" charset="0"/>
                <a:cs typeface="Arial" pitchFamily="34" charset="0"/>
              </a:rPr>
              <a:t> </a:t>
            </a:r>
            <a:r>
              <a:rPr lang="en-US" b="1" dirty="0" err="1" smtClean="0">
                <a:latin typeface="Arial" pitchFamily="34" charset="0"/>
                <a:cs typeface="Arial" pitchFamily="34" charset="0"/>
              </a:rPr>
              <a:t>si</a:t>
            </a:r>
            <a:r>
              <a:rPr lang="en-US" b="1" dirty="0" smtClean="0">
                <a:latin typeface="Arial" pitchFamily="34" charset="0"/>
                <a:cs typeface="Arial" pitchFamily="34" charset="0"/>
              </a:rPr>
              <a:t> </a:t>
            </a:r>
            <a:r>
              <a:rPr lang="en-US" b="1" dirty="0" err="1" smtClean="0">
                <a:latin typeface="Arial" pitchFamily="34" charset="0"/>
                <a:cs typeface="Arial" pitchFamily="34" charset="0"/>
              </a:rPr>
              <a:t>lingvistica</a:t>
            </a:r>
            <a:endParaRPr lang="vi-VN" b="1" dirty="0" smtClean="0">
              <a:latin typeface="Arial" pitchFamily="34" charset="0"/>
              <a:cs typeface="Arial" pitchFamily="34" charset="0"/>
            </a:endParaRPr>
          </a:p>
          <a:p>
            <a:r>
              <a:rPr lang="vi-VN" b="1" dirty="0" smtClean="0"/>
              <a:t>încuraja învățarea limbilor străine la orice vârstă</a:t>
            </a:r>
            <a:r>
              <a:rPr lang="en-US" b="1" dirty="0" smtClean="0"/>
              <a:t> </a:t>
            </a:r>
            <a:endParaRPr lang="vi-VN" b="1" dirty="0"/>
          </a:p>
        </p:txBody>
      </p:sp>
      <p:pic>
        <p:nvPicPr>
          <p:cNvPr id="7170" name="Picture 2" descr="C:\Users\safa\Desktop\ziua limba\images (34).jpg"/>
          <p:cNvPicPr>
            <a:picLocks noChangeAspect="1" noChangeArrowheads="1"/>
          </p:cNvPicPr>
          <p:nvPr/>
        </p:nvPicPr>
        <p:blipFill>
          <a:blip r:embed="rId2"/>
          <a:srcRect/>
          <a:stretch>
            <a:fillRect/>
          </a:stretch>
        </p:blipFill>
        <p:spPr bwMode="auto">
          <a:xfrm>
            <a:off x="1828800" y="381000"/>
            <a:ext cx="4800600" cy="1676400"/>
          </a:xfrm>
          <a:prstGeom prst="rect">
            <a:avLst/>
          </a:prstGeom>
          <a:noFill/>
        </p:spPr>
      </p:pic>
      <p:pic>
        <p:nvPicPr>
          <p:cNvPr id="7171" name="Picture 3" descr="C:\Users\safa\Desktop\ziua limba\images (26).jpg"/>
          <p:cNvPicPr>
            <a:picLocks noChangeAspect="1" noChangeArrowheads="1"/>
          </p:cNvPicPr>
          <p:nvPr/>
        </p:nvPicPr>
        <p:blipFill>
          <a:blip r:embed="rId3"/>
          <a:srcRect/>
          <a:stretch>
            <a:fillRect/>
          </a:stretch>
        </p:blipFill>
        <p:spPr bwMode="auto">
          <a:xfrm>
            <a:off x="5257800" y="4343400"/>
            <a:ext cx="2590800" cy="2066925"/>
          </a:xfrm>
          <a:prstGeom prst="rect">
            <a:avLst/>
          </a:prstGeom>
          <a:noFill/>
        </p:spPr>
      </p:pic>
      <p:pic>
        <p:nvPicPr>
          <p:cNvPr id="7172" name="Picture 4" descr="C:\Users\safa\Desktop\ziua limba\images (24).jpg"/>
          <p:cNvPicPr>
            <a:picLocks noChangeAspect="1" noChangeArrowheads="1"/>
          </p:cNvPicPr>
          <p:nvPr/>
        </p:nvPicPr>
        <p:blipFill>
          <a:blip r:embed="rId4"/>
          <a:srcRect/>
          <a:stretch>
            <a:fillRect/>
          </a:stretch>
        </p:blipFill>
        <p:spPr bwMode="auto">
          <a:xfrm>
            <a:off x="1219200" y="4495800"/>
            <a:ext cx="3200400" cy="20383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Ziua Europeană a Limbilor</a:t>
            </a:r>
            <a:r>
              <a:rPr lang="pt-BR" dirty="0" smtClean="0"/>
              <a:t> este sărbătorită anual pe</a:t>
            </a:r>
            <a:r>
              <a:rPr lang="pt-BR" b="1" dirty="0" smtClean="0"/>
              <a:t> 26 septembrie</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descr="C:\Users\safa\Desktop\ziua limba\images (1).png"/>
          <p:cNvPicPr>
            <a:picLocks noChangeAspect="1" noChangeArrowheads="1"/>
          </p:cNvPicPr>
          <p:nvPr/>
        </p:nvPicPr>
        <p:blipFill>
          <a:blip r:embed="rId2"/>
          <a:srcRect/>
          <a:stretch>
            <a:fillRect/>
          </a:stretch>
        </p:blipFill>
        <p:spPr bwMode="auto">
          <a:xfrm>
            <a:off x="457200" y="1905000"/>
            <a:ext cx="8305800" cy="4495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88"/>
            <a:ext cx="4572000" cy="1143000"/>
          </a:xfrm>
        </p:spPr>
        <p:txBody>
          <a:bodyPr/>
          <a:lstStyle/>
          <a:p>
            <a:endParaRPr lang="en-US" dirty="0"/>
          </a:p>
        </p:txBody>
      </p:sp>
      <p:sp>
        <p:nvSpPr>
          <p:cNvPr id="3" name="Content Placeholder 2"/>
          <p:cNvSpPr>
            <a:spLocks noGrp="1"/>
          </p:cNvSpPr>
          <p:nvPr>
            <p:ph idx="1"/>
          </p:nvPr>
        </p:nvSpPr>
        <p:spPr>
          <a:xfrm>
            <a:off x="457200" y="2362200"/>
            <a:ext cx="8229600" cy="3962400"/>
          </a:xfrm>
        </p:spPr>
        <p:txBody>
          <a:bodyPr/>
          <a:lstStyle/>
          <a:p>
            <a:r>
              <a:rPr lang="vi-VN" b="1" dirty="0" smtClean="0"/>
              <a:t> Sunt organizate sute de evenimente în toată Europa, care adună anual milioane de oameni: spectacole, concerte, jocuri muzicale, cursuri de limbi străine, conferinţe.</a:t>
            </a:r>
            <a:endParaRPr lang="en-US" b="1" dirty="0"/>
          </a:p>
        </p:txBody>
      </p:sp>
      <p:pic>
        <p:nvPicPr>
          <p:cNvPr id="9219" name="Picture 3" descr="C:\Users\safa\Desktop\ziua limba\images (8).jpg"/>
          <p:cNvPicPr>
            <a:picLocks noChangeAspect="1" noChangeArrowheads="1"/>
          </p:cNvPicPr>
          <p:nvPr/>
        </p:nvPicPr>
        <p:blipFill>
          <a:blip r:embed="rId2"/>
          <a:srcRect/>
          <a:stretch>
            <a:fillRect/>
          </a:stretch>
        </p:blipFill>
        <p:spPr bwMode="auto">
          <a:xfrm>
            <a:off x="2590800" y="3810000"/>
            <a:ext cx="4972051" cy="2466975"/>
          </a:xfrm>
          <a:prstGeom prst="rect">
            <a:avLst/>
          </a:prstGeom>
          <a:noFill/>
        </p:spPr>
      </p:pic>
      <p:pic>
        <p:nvPicPr>
          <p:cNvPr id="9220" name="Picture 4" descr="C:\Users\safa\Desktop\ziua limba\images (9).jpg"/>
          <p:cNvPicPr>
            <a:picLocks noChangeAspect="1" noChangeArrowheads="1"/>
          </p:cNvPicPr>
          <p:nvPr/>
        </p:nvPicPr>
        <p:blipFill>
          <a:blip r:embed="rId3"/>
          <a:srcRect/>
          <a:stretch>
            <a:fillRect/>
          </a:stretch>
        </p:blipFill>
        <p:spPr bwMode="auto">
          <a:xfrm>
            <a:off x="1219200" y="609600"/>
            <a:ext cx="5124451" cy="13239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401</Words>
  <Application>Microsoft Office PowerPoint</Application>
  <PresentationFormat>On-screen Show (4:3)</PresentationFormat>
  <Paragraphs>87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Ziua Limbilor Europei</vt:lpstr>
      <vt:lpstr>Ziua Limbilor Europei</vt:lpstr>
      <vt:lpstr>Slide 3</vt:lpstr>
      <vt:lpstr>Slide 4</vt:lpstr>
      <vt:lpstr>Slide 5</vt:lpstr>
      <vt:lpstr>Slide 6</vt:lpstr>
      <vt:lpstr>Slide 7</vt:lpstr>
      <vt:lpstr>Ziua Europeană a Limbilor este sărbătorită anual pe 26 septembrie</vt:lpstr>
      <vt:lpstr>Slide 9</vt:lpstr>
      <vt:lpstr>Cat de important e sa stii mai multe limbi straine? </vt:lpstr>
      <vt:lpstr>Slide 11</vt:lpstr>
      <vt:lpstr>Slide 12</vt:lpstr>
      <vt:lpstr>Slide 13</vt:lpstr>
      <vt:lpstr>Slide 14</vt:lpstr>
      <vt:lpstr> Motive excelente pentru a începe să înveţi o limbă străină</vt:lpstr>
      <vt:lpstr>Academic</vt:lpstr>
      <vt:lpstr>Slide 17</vt:lpstr>
      <vt:lpstr>Lingvistică </vt:lpstr>
      <vt:lpstr>Slide 19</vt:lpstr>
      <vt:lpstr>Social </vt:lpstr>
      <vt:lpstr>Slide 21</vt:lpstr>
      <vt:lpstr>Slide 22</vt:lpstr>
      <vt:lpstr>Cultură </vt:lpstr>
      <vt:lpstr>Slide 24</vt:lpstr>
      <vt:lpstr>Religie şi Muncă Socială </vt:lpstr>
      <vt:lpstr>Călătorii </vt:lpstr>
      <vt:lpstr>Sănătate </vt:lpstr>
      <vt:lpstr>Dezvoltare Personală </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Ziua Limbilor Europei</dc:title>
  <dc:creator>safa</dc:creator>
  <cp:lastModifiedBy>safa</cp:lastModifiedBy>
  <cp:revision>28</cp:revision>
  <dcterms:created xsi:type="dcterms:W3CDTF">2006-08-16T00:00:00Z</dcterms:created>
  <dcterms:modified xsi:type="dcterms:W3CDTF">2016-09-22T17:47:10Z</dcterms:modified>
</cp:coreProperties>
</file>