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4"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447799"/>
          </a:xfrm>
        </p:spPr>
        <p:txBody>
          <a:bodyPr>
            <a:normAutofit fontScale="90000"/>
          </a:bodyPr>
          <a:lstStyle/>
          <a:p>
            <a:r>
              <a:rPr lang="it-IT" b="1" dirty="0"/>
              <a:t>15 Ianuarie - Ziua Culturii Naționale</a:t>
            </a:r>
            <a:br>
              <a:rPr lang="it-IT" b="1" dirty="0"/>
            </a:br>
            <a:endParaRPr lang="en-US" dirty="0"/>
          </a:p>
        </p:txBody>
      </p:sp>
      <p:sp>
        <p:nvSpPr>
          <p:cNvPr id="3" name="Subtitle 2"/>
          <p:cNvSpPr>
            <a:spLocks noGrp="1"/>
          </p:cNvSpPr>
          <p:nvPr>
            <p:ph type="subTitle" idx="1"/>
          </p:nvPr>
        </p:nvSpPr>
        <p:spPr/>
        <p:txBody>
          <a:bodyPr/>
          <a:lstStyle/>
          <a:p>
            <a:endParaRPr lang="en-US" dirty="0"/>
          </a:p>
        </p:txBody>
      </p:sp>
      <p:pic>
        <p:nvPicPr>
          <p:cNvPr id="2051" name="Picture 3" descr="C:\Users\ANCA-CHEAITO\Desktop\ZIUA CULTURII\images (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629399" cy="473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6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it-IT" b="1" i="1" dirty="0"/>
              <a:t>Cel mai mare poet pe care l-a </a:t>
            </a:r>
            <a:r>
              <a:rPr lang="it-IT" b="1" i="1" dirty="0" smtClean="0"/>
              <a:t>nǎscut </a:t>
            </a:r>
            <a:r>
              <a:rPr lang="it-IT" b="1" i="1" dirty="0"/>
              <a:t>pământul românesc</a:t>
            </a:r>
            <a:r>
              <a:rPr lang="it-IT" b="1" dirty="0"/>
              <a:t/>
            </a:r>
            <a:br>
              <a:rPr lang="it-IT" b="1" dirty="0"/>
            </a:br>
            <a:endParaRPr lang="en-US" dirty="0"/>
          </a:p>
        </p:txBody>
      </p:sp>
      <p:sp>
        <p:nvSpPr>
          <p:cNvPr id="3" name="Content Placeholder 2"/>
          <p:cNvSpPr>
            <a:spLocks noGrp="1"/>
          </p:cNvSpPr>
          <p:nvPr>
            <p:ph idx="1"/>
          </p:nvPr>
        </p:nvSpPr>
        <p:spPr/>
        <p:txBody>
          <a:bodyPr/>
          <a:lstStyle/>
          <a:p>
            <a:endParaRPr lang="en-US"/>
          </a:p>
        </p:txBody>
      </p:sp>
      <p:pic>
        <p:nvPicPr>
          <p:cNvPr id="8194" name="Picture 2" descr="C:\Users\ANCA-CHEAITO\Desktop\ZIUA CULTURII\images (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572000" cy="44735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CA-CHEAITO\Desktop\ZIUA CULTURII\images (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810000"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7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lstStyle/>
          <a:p>
            <a:endParaRPr lang="en-US" dirty="0"/>
          </a:p>
        </p:txBody>
      </p:sp>
      <p:sp>
        <p:nvSpPr>
          <p:cNvPr id="3" name="Content Placeholder 2"/>
          <p:cNvSpPr>
            <a:spLocks noGrp="1"/>
          </p:cNvSpPr>
          <p:nvPr>
            <p:ph idx="1"/>
          </p:nvPr>
        </p:nvSpPr>
        <p:spPr>
          <a:xfrm>
            <a:off x="4114800" y="0"/>
            <a:ext cx="4572000" cy="3810001"/>
          </a:xfrm>
        </p:spPr>
        <p:txBody>
          <a:bodyPr>
            <a:normAutofit/>
          </a:bodyPr>
          <a:lstStyle/>
          <a:p>
            <a:r>
              <a:rPr lang="vi-VN" dirty="0"/>
              <a:t>S-a născut la 15 ianuarie 1850, la Botoşani, era şaptelea dintre cei unsprezece copii ai căminarului Gheorghe Eminovici şi al Ralucăi </a:t>
            </a:r>
            <a:r>
              <a:rPr lang="vi-VN" dirty="0" smtClean="0"/>
              <a:t>Eminovici</a:t>
            </a:r>
            <a:endParaRPr lang="en-US" dirty="0"/>
          </a:p>
        </p:txBody>
      </p:sp>
      <p:pic>
        <p:nvPicPr>
          <p:cNvPr id="9218" name="Picture 2" descr="C:\Users\ANCA-CHEAITO\Desktop\ZIUA CULTURII\download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NCA-CHEAITO\Desktop\ZIUA CULTURII\images (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3657600"/>
            <a:ext cx="485208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9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2697162"/>
          </a:xfrm>
        </p:spPr>
        <p:txBody>
          <a:bodyPr/>
          <a:lstStyle/>
          <a:p>
            <a:endParaRPr lang="en-US" dirty="0"/>
          </a:p>
        </p:txBody>
      </p:sp>
      <p:sp>
        <p:nvSpPr>
          <p:cNvPr id="3" name="Content Placeholder 2"/>
          <p:cNvSpPr>
            <a:spLocks noGrp="1"/>
          </p:cNvSpPr>
          <p:nvPr>
            <p:ph idx="1"/>
          </p:nvPr>
        </p:nvSpPr>
        <p:spPr>
          <a:xfrm>
            <a:off x="5181599" y="3048000"/>
            <a:ext cx="3937001" cy="3810000"/>
          </a:xfrm>
        </p:spPr>
        <p:txBody>
          <a:bodyPr>
            <a:normAutofit lnSpcReduction="10000"/>
          </a:bodyPr>
          <a:lstStyle/>
          <a:p>
            <a:r>
              <a:rPr lang="vi-VN" dirty="0"/>
              <a:t>Copilăria a petrecut-o la Botoşani şi în casa părintească de la Ipoteşti, iar la Cernăuţi a urmat şcoala şi Liceul german.</a:t>
            </a:r>
            <a:endParaRPr lang="en-US" dirty="0"/>
          </a:p>
        </p:txBody>
      </p:sp>
      <p:pic>
        <p:nvPicPr>
          <p:cNvPr id="10242" name="Picture 2" descr="C:\Users\ANCA-CHEAITO\Desktop\ZIUA CULTURII\images (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0"/>
            <a:ext cx="416560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NCA-CHEAITO\Desktop\ZIUA CULTURII\images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480060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ANCA-CHEAITO\Desktop\ZIUA CULTURII\eminescu-cernau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1275"/>
            <a:ext cx="4826000" cy="361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6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2544762"/>
          </a:xfrm>
        </p:spPr>
        <p:txBody>
          <a:bodyPr/>
          <a:lstStyle/>
          <a:p>
            <a:endParaRPr lang="en-US" dirty="0"/>
          </a:p>
        </p:txBody>
      </p:sp>
      <p:sp>
        <p:nvSpPr>
          <p:cNvPr id="3" name="Content Placeholder 2"/>
          <p:cNvSpPr>
            <a:spLocks noGrp="1"/>
          </p:cNvSpPr>
          <p:nvPr>
            <p:ph idx="1"/>
          </p:nvPr>
        </p:nvSpPr>
        <p:spPr>
          <a:xfrm>
            <a:off x="4114800" y="304800"/>
            <a:ext cx="4572000" cy="5821363"/>
          </a:xfrm>
        </p:spPr>
        <p:txBody>
          <a:bodyPr>
            <a:normAutofit/>
          </a:bodyPr>
          <a:lstStyle/>
          <a:p>
            <a:r>
              <a:rPr lang="vi-VN" dirty="0"/>
              <a:t>A debutat ca poet la 16 ani, cu o poezie scrisă în memoria fostului său profesor Aron Pumnul, şi în acelaşi an şi-a schimbat numele în </a:t>
            </a:r>
            <a:r>
              <a:rPr lang="vi-VN" i="1" dirty="0"/>
              <a:t>Eminescu, </a:t>
            </a:r>
            <a:r>
              <a:rPr lang="vi-VN" dirty="0"/>
              <a:t>adoptat mai târziu şi de alţi membri ai familiei sale.</a:t>
            </a:r>
            <a:endParaRPr lang="en-US" dirty="0"/>
          </a:p>
        </p:txBody>
      </p:sp>
      <p:pic>
        <p:nvPicPr>
          <p:cNvPr id="11266" name="Picture 2" descr="C:\Users\ANCA-CHEAITO\Desktop\ZIUA CULTURII\images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27709"/>
            <a:ext cx="4343400" cy="324889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NCA-CHEAITO\Desktop\ZIUA CULTURII\images (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8" y="3657601"/>
            <a:ext cx="43148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5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vi-VN" dirty="0"/>
              <a:t>Din 1866 până în 1869, Eminescu a pribegit între Cernăuţi, Blaj, Sibiu, Giurgiu şi Bucureşti şi a cunoscut în mod direct poporul, limba, obiceiurile şi realitățile româneşti. A intenționat, dar nu a reuşit, să-şi continue studiile, a lucrat ca sufleor şi copist de roluri în trupele lui Iorgu Caragiale şi </a:t>
            </a:r>
            <a:r>
              <a:rPr lang="vi-VN" dirty="0" smtClean="0"/>
              <a:t>Mihail</a:t>
            </a:r>
            <a:r>
              <a:rPr lang="en-US" dirty="0" smtClean="0"/>
              <a:t> </a:t>
            </a:r>
            <a:r>
              <a:rPr lang="vi-VN" dirty="0" smtClean="0"/>
              <a:t>Pascaly </a:t>
            </a:r>
            <a:r>
              <a:rPr lang="vi-VN" dirty="0"/>
              <a:t>şi a continuat să publice poezii, drame, fragmente de roman sau să facă traduceri din germană.</a:t>
            </a:r>
            <a:endParaRPr lang="en-US" dirty="0"/>
          </a:p>
        </p:txBody>
      </p:sp>
      <p:pic>
        <p:nvPicPr>
          <p:cNvPr id="12290" name="Picture 2" descr="C:\Users\ANCA-CHEAITO\Desktop\ZIUA CULTURII\images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1"/>
            <a:ext cx="9144000" cy="14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3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2087562"/>
          </a:xfrm>
        </p:spPr>
        <p:txBody>
          <a:bodyPr/>
          <a:lstStyle/>
          <a:p>
            <a:endParaRPr lang="en-US" dirty="0"/>
          </a:p>
        </p:txBody>
      </p:sp>
      <p:sp>
        <p:nvSpPr>
          <p:cNvPr id="3" name="Content Placeholder 2"/>
          <p:cNvSpPr>
            <a:spLocks noGrp="1"/>
          </p:cNvSpPr>
          <p:nvPr>
            <p:ph idx="1"/>
          </p:nvPr>
        </p:nvSpPr>
        <p:spPr>
          <a:xfrm>
            <a:off x="4114800" y="1981200"/>
            <a:ext cx="4572000" cy="4144963"/>
          </a:xfrm>
        </p:spPr>
        <p:txBody>
          <a:bodyPr>
            <a:normAutofit lnSpcReduction="10000"/>
          </a:bodyPr>
          <a:lstStyle/>
          <a:p>
            <a:r>
              <a:rPr lang="en-US" dirty="0" err="1"/>
              <a:t>Între</a:t>
            </a:r>
            <a:r>
              <a:rPr lang="en-US" dirty="0"/>
              <a:t> 1869 </a:t>
            </a:r>
            <a:r>
              <a:rPr lang="en-US" dirty="0" err="1"/>
              <a:t>şi</a:t>
            </a:r>
            <a:r>
              <a:rPr lang="en-US" dirty="0"/>
              <a:t> 1874, a </a:t>
            </a:r>
            <a:r>
              <a:rPr lang="en-US" dirty="0" err="1"/>
              <a:t>fost</a:t>
            </a:r>
            <a:r>
              <a:rPr lang="en-US" dirty="0"/>
              <a:t> student la </a:t>
            </a:r>
            <a:r>
              <a:rPr lang="en-US" dirty="0" err="1"/>
              <a:t>Viena</a:t>
            </a:r>
            <a:r>
              <a:rPr lang="en-US" dirty="0"/>
              <a:t> </a:t>
            </a:r>
            <a:r>
              <a:rPr lang="en-US" dirty="0" err="1"/>
              <a:t>şi</a:t>
            </a:r>
            <a:r>
              <a:rPr lang="en-US" dirty="0"/>
              <a:t> Berlin, </a:t>
            </a:r>
            <a:r>
              <a:rPr lang="en-US" dirty="0" err="1"/>
              <a:t>ca</a:t>
            </a:r>
            <a:r>
              <a:rPr lang="en-US" dirty="0"/>
              <a:t> „auditor </a:t>
            </a:r>
            <a:r>
              <a:rPr lang="en-US" dirty="0" err="1"/>
              <a:t>extraordinar</a:t>
            </a:r>
            <a:r>
              <a:rPr lang="en-US" dirty="0"/>
              <a:t>” la </a:t>
            </a:r>
            <a:r>
              <a:rPr lang="en-US" dirty="0" err="1"/>
              <a:t>Facultatea</a:t>
            </a:r>
            <a:r>
              <a:rPr lang="en-US" dirty="0"/>
              <a:t> de </a:t>
            </a:r>
            <a:r>
              <a:rPr lang="en-US" dirty="0" err="1"/>
              <a:t>Filozofie</a:t>
            </a:r>
            <a:r>
              <a:rPr lang="en-US" dirty="0"/>
              <a:t> </a:t>
            </a:r>
            <a:r>
              <a:rPr lang="en-US" dirty="0" err="1"/>
              <a:t>şi</a:t>
            </a:r>
            <a:r>
              <a:rPr lang="en-US" dirty="0"/>
              <a:t> </a:t>
            </a:r>
            <a:r>
              <a:rPr lang="en-US" dirty="0" err="1"/>
              <a:t>Drept</a:t>
            </a:r>
            <a:r>
              <a:rPr lang="en-US" dirty="0"/>
              <a:t> din </a:t>
            </a:r>
            <a:r>
              <a:rPr lang="en-US" dirty="0" err="1"/>
              <a:t>Viena</a:t>
            </a:r>
            <a:r>
              <a:rPr lang="en-US" dirty="0"/>
              <a:t> </a:t>
            </a:r>
            <a:r>
              <a:rPr lang="en-US" dirty="0" err="1"/>
              <a:t>şi</a:t>
            </a:r>
            <a:r>
              <a:rPr lang="en-US" dirty="0"/>
              <a:t> </a:t>
            </a:r>
            <a:r>
              <a:rPr lang="en-US" dirty="0" err="1"/>
              <a:t>ca</a:t>
            </a:r>
            <a:r>
              <a:rPr lang="en-US" dirty="0"/>
              <a:t> </a:t>
            </a:r>
            <a:r>
              <a:rPr lang="en-US" dirty="0" err="1"/>
              <a:t>bursier</a:t>
            </a:r>
            <a:r>
              <a:rPr lang="en-US" dirty="0"/>
              <a:t> al </a:t>
            </a:r>
            <a:r>
              <a:rPr lang="en-US" dirty="0" err="1"/>
              <a:t>asociaţiei</a:t>
            </a:r>
            <a:r>
              <a:rPr lang="en-US" dirty="0"/>
              <a:t> </a:t>
            </a:r>
            <a:r>
              <a:rPr lang="en-US" dirty="0" err="1"/>
              <a:t>culturale</a:t>
            </a:r>
            <a:r>
              <a:rPr lang="en-US" dirty="0"/>
              <a:t> </a:t>
            </a:r>
            <a:r>
              <a:rPr lang="en-US" dirty="0" err="1"/>
              <a:t>Junimea</a:t>
            </a:r>
            <a:r>
              <a:rPr lang="en-US" dirty="0"/>
              <a:t>, la Berlin.</a:t>
            </a:r>
          </a:p>
        </p:txBody>
      </p:sp>
      <p:pic>
        <p:nvPicPr>
          <p:cNvPr id="13316" name="Picture 4" descr="C:\Users\ANCA-CHEAITO\Desktop\ZIUA CULTURII\images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ANCA-CHEAITO\Desktop\ZIUA CULTURII\images (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886200" cy="304735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ANCA-CHEAITO\Desktop\ZIUA CULTURII\images (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56" y="0"/>
            <a:ext cx="398565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1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57400"/>
            <a:ext cx="8229600" cy="4800600"/>
          </a:xfrm>
        </p:spPr>
        <p:txBody>
          <a:bodyPr>
            <a:normAutofit fontScale="92500" lnSpcReduction="10000"/>
          </a:bodyPr>
          <a:lstStyle/>
          <a:p>
            <a:r>
              <a:rPr lang="vi-VN" dirty="0"/>
              <a:t>S-a întors în ţară în 1875, a fost director al Bibliotecii Centrale şi profesor suplinitor, redactor la ziarul </a:t>
            </a:r>
            <a:r>
              <a:rPr lang="vi-VN" i="1" dirty="0"/>
              <a:t>Curierul de Iaşi</a:t>
            </a:r>
            <a:r>
              <a:rPr lang="vi-VN" dirty="0"/>
              <a:t>, a continuat să publice în </a:t>
            </a:r>
            <a:r>
              <a:rPr lang="vi-VN" i="1" dirty="0"/>
              <a:t>Convorbiri literare, </a:t>
            </a:r>
            <a:r>
              <a:rPr lang="vi-VN" dirty="0"/>
              <a:t>iar</a:t>
            </a:r>
            <a:r>
              <a:rPr lang="vi-VN" i="1" dirty="0"/>
              <a:t> </a:t>
            </a:r>
            <a:r>
              <a:rPr lang="vi-VN" dirty="0"/>
              <a:t>Titu Maiorescu, ministrul Învătământului, l-a apreciat şi ajutat să primească un post de revizor şcolar pentru județele Iaşi şi Vaslui. Eminescu s-a împrietenit cu Ioan Slavici, Iosif Vulcan, Ion Creangă, care l-a introdus în societatea politico-literară Junimea, şi s-a îndrăgostit de Veronica Micle.</a:t>
            </a:r>
            <a:endParaRPr lang="en-US" dirty="0"/>
          </a:p>
        </p:txBody>
      </p:sp>
      <p:pic>
        <p:nvPicPr>
          <p:cNvPr id="14338" name="Picture 2" descr="C:\Users\ANCA-CHEAITO\Desktop\ZIUA CULTURII\images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8" y="2059"/>
            <a:ext cx="9242768"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ANCA-CHEAITO\Desktop\ZIUA CULTURII\images (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4" y="48826"/>
            <a:ext cx="9119416" cy="680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p:spPr>
        <p:txBody>
          <a:bodyPr/>
          <a:lstStyle/>
          <a:p>
            <a:endParaRPr lang="en-US" dirty="0"/>
          </a:p>
        </p:txBody>
      </p:sp>
      <p:sp>
        <p:nvSpPr>
          <p:cNvPr id="3" name="Content Placeholder 2"/>
          <p:cNvSpPr>
            <a:spLocks noGrp="1"/>
          </p:cNvSpPr>
          <p:nvPr>
            <p:ph idx="1"/>
          </p:nvPr>
        </p:nvSpPr>
        <p:spPr>
          <a:xfrm>
            <a:off x="4191000" y="2209800"/>
            <a:ext cx="4495800" cy="4648200"/>
          </a:xfrm>
        </p:spPr>
        <p:txBody>
          <a:bodyPr>
            <a:normAutofit fontScale="92500" lnSpcReduction="10000"/>
          </a:bodyPr>
          <a:lstStyle/>
          <a:p>
            <a:r>
              <a:rPr lang="vi-VN" dirty="0"/>
              <a:t>Din 1877, Eminescu s-a mutat la Bucureşti şi a lucrat ca redactor la </a:t>
            </a:r>
            <a:r>
              <a:rPr lang="vi-VN" i="1" dirty="0"/>
              <a:t>Timpul</a:t>
            </a:r>
            <a:r>
              <a:rPr lang="vi-VN" dirty="0"/>
              <a:t>, ziarul oficial al Partidului Conservator, unde a avut o activitate publicistică excepțională, care i-a ruinat însă sănătatea.</a:t>
            </a:r>
            <a:endParaRPr lang="en-US" dirty="0"/>
          </a:p>
        </p:txBody>
      </p:sp>
      <p:pic>
        <p:nvPicPr>
          <p:cNvPr id="16386" name="Picture 2" descr="C:\Users\ANCA-CHEAITO\Desktop\ZIUA CULTURII\images (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53030"/>
            <a:ext cx="4617308" cy="200436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ANCA-CHEAITO\Desktop\ZIUA CULTURII\images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ANCA-CHEAITO\Desktop\ZIUA CULTURII\download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267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8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2849562"/>
          </a:xfrm>
        </p:spPr>
        <p:txBody>
          <a:bodyPr/>
          <a:lstStyle/>
          <a:p>
            <a:endParaRPr lang="en-US" dirty="0"/>
          </a:p>
        </p:txBody>
      </p:sp>
      <p:sp>
        <p:nvSpPr>
          <p:cNvPr id="3" name="Content Placeholder 2"/>
          <p:cNvSpPr>
            <a:spLocks noGrp="1"/>
          </p:cNvSpPr>
          <p:nvPr>
            <p:ph idx="1"/>
          </p:nvPr>
        </p:nvSpPr>
        <p:spPr>
          <a:xfrm>
            <a:off x="4572000" y="304800"/>
            <a:ext cx="4114800" cy="5821363"/>
          </a:xfrm>
        </p:spPr>
        <p:txBody>
          <a:bodyPr/>
          <a:lstStyle/>
          <a:p>
            <a:r>
              <a:rPr lang="vi-VN" dirty="0"/>
              <a:t>Mihai Eminescu s-a stins la 15 iunie 1889, după ce la începutul anului boala sa devenise tot mai violentă, şi a fost înmormântat sub „teiul sfânt” din cimitirul Bellu.</a:t>
            </a:r>
            <a:endParaRPr lang="en-US" dirty="0"/>
          </a:p>
        </p:txBody>
      </p:sp>
      <p:pic>
        <p:nvPicPr>
          <p:cNvPr id="17410" name="Picture 2" descr="C:\Users\ANCA-CHEAITO\Desktop\ZIUA CULTURII\128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eminescu la bell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2" y="0"/>
            <a:ext cx="456376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3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endParaRPr lang="en-US" dirty="0"/>
          </a:p>
        </p:txBody>
      </p:sp>
      <p:sp>
        <p:nvSpPr>
          <p:cNvPr id="3" name="Content Placeholder 2"/>
          <p:cNvSpPr>
            <a:spLocks noGrp="1"/>
          </p:cNvSpPr>
          <p:nvPr>
            <p:ph idx="1"/>
          </p:nvPr>
        </p:nvSpPr>
        <p:spPr>
          <a:xfrm>
            <a:off x="457200" y="3429000"/>
            <a:ext cx="8229600" cy="2697163"/>
          </a:xfrm>
        </p:spPr>
        <p:txBody>
          <a:bodyPr/>
          <a:lstStyle/>
          <a:p>
            <a:r>
              <a:rPr lang="en-US" dirty="0" err="1"/>
              <a:t>Ziua</a:t>
            </a:r>
            <a:r>
              <a:rPr lang="en-US" dirty="0"/>
              <a:t> de 15 </a:t>
            </a:r>
            <a:r>
              <a:rPr lang="en-US" dirty="0" err="1"/>
              <a:t>ianuarie</a:t>
            </a:r>
            <a:r>
              <a:rPr lang="en-US" dirty="0"/>
              <a:t>, </a:t>
            </a:r>
            <a:r>
              <a:rPr lang="en-US" dirty="0" err="1"/>
              <a:t>aleasa</a:t>
            </a:r>
            <a:r>
              <a:rPr lang="en-US" dirty="0"/>
              <a:t> </a:t>
            </a:r>
            <a:r>
              <a:rPr lang="en-US" dirty="0" err="1"/>
              <a:t>ca</a:t>
            </a:r>
            <a:r>
              <a:rPr lang="en-US" dirty="0"/>
              <a:t> </a:t>
            </a:r>
            <a:r>
              <a:rPr lang="en-US" dirty="0" err="1"/>
              <a:t>Zi</a:t>
            </a:r>
            <a:r>
              <a:rPr lang="en-US" dirty="0"/>
              <a:t> a </a:t>
            </a:r>
            <a:r>
              <a:rPr lang="en-US" dirty="0" err="1"/>
              <a:t>Culturii</a:t>
            </a:r>
            <a:r>
              <a:rPr lang="en-US" dirty="0"/>
              <a:t> </a:t>
            </a:r>
            <a:r>
              <a:rPr lang="en-US" dirty="0" err="1"/>
              <a:t>Nationale</a:t>
            </a:r>
            <a:r>
              <a:rPr lang="en-US" dirty="0"/>
              <a:t>, </a:t>
            </a:r>
            <a:r>
              <a:rPr lang="en-US" dirty="0" err="1"/>
              <a:t>reprezinta</a:t>
            </a:r>
            <a:r>
              <a:rPr lang="en-US" dirty="0"/>
              <a:t> data </a:t>
            </a:r>
            <a:r>
              <a:rPr lang="en-US" dirty="0" err="1"/>
              <a:t>nasterii</a:t>
            </a:r>
            <a:r>
              <a:rPr lang="en-US" dirty="0"/>
              <a:t> </a:t>
            </a:r>
            <a:r>
              <a:rPr lang="en-US" dirty="0" err="1"/>
              <a:t>poetului</a:t>
            </a:r>
            <a:r>
              <a:rPr lang="en-US" dirty="0"/>
              <a:t> national al </a:t>
            </a:r>
            <a:r>
              <a:rPr lang="en-US" dirty="0" err="1"/>
              <a:t>romanilor</a:t>
            </a:r>
            <a:r>
              <a:rPr lang="en-US" dirty="0"/>
              <a:t>, </a:t>
            </a:r>
            <a:r>
              <a:rPr lang="en-US" dirty="0" err="1"/>
              <a:t>prozatorul</a:t>
            </a:r>
            <a:r>
              <a:rPr lang="en-US" dirty="0"/>
              <a:t>, </a:t>
            </a:r>
            <a:r>
              <a:rPr lang="en-US" dirty="0" err="1"/>
              <a:t>dramaturgul</a:t>
            </a:r>
            <a:r>
              <a:rPr lang="en-US" dirty="0"/>
              <a:t>, </a:t>
            </a:r>
            <a:r>
              <a:rPr lang="en-US" dirty="0" err="1"/>
              <a:t>ziaristul</a:t>
            </a:r>
            <a:r>
              <a:rPr lang="en-US" dirty="0"/>
              <a:t> </a:t>
            </a:r>
            <a:r>
              <a:rPr lang="en-US" dirty="0" err="1"/>
              <a:t>si</a:t>
            </a:r>
            <a:r>
              <a:rPr lang="en-US" dirty="0"/>
              <a:t> </a:t>
            </a:r>
            <a:r>
              <a:rPr lang="en-US" dirty="0" err="1" smtClean="0"/>
              <a:t>ganditorul</a:t>
            </a:r>
            <a:r>
              <a:rPr lang="en-US" dirty="0" smtClean="0"/>
              <a:t>, </a:t>
            </a:r>
            <a:r>
              <a:rPr lang="en-US" dirty="0" err="1" smtClean="0"/>
              <a:t>Mihai</a:t>
            </a:r>
            <a:r>
              <a:rPr lang="en-US" dirty="0" smtClean="0"/>
              <a:t> </a:t>
            </a:r>
            <a:r>
              <a:rPr lang="en-US" dirty="0" err="1"/>
              <a:t>Eminescu</a:t>
            </a:r>
            <a:r>
              <a:rPr lang="en-US" dirty="0"/>
              <a:t> (1850-1889).</a:t>
            </a:r>
          </a:p>
        </p:txBody>
      </p:sp>
      <p:pic>
        <p:nvPicPr>
          <p:cNvPr id="3074" name="Picture 2" descr="C:\Users\ANCA-CHEAITO\Desktop\ZIUA CULTURII\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NCA-CHEAITO\Desktop\ZIUA CULTURII\images (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0"/>
            <a:ext cx="41147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6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57400" cy="2468562"/>
          </a:xfrm>
        </p:spPr>
        <p:txBody>
          <a:bodyPr/>
          <a:lstStyle/>
          <a:p>
            <a:endParaRPr lang="en-US" dirty="0"/>
          </a:p>
        </p:txBody>
      </p:sp>
      <p:sp>
        <p:nvSpPr>
          <p:cNvPr id="3" name="Content Placeholder 2"/>
          <p:cNvSpPr>
            <a:spLocks noGrp="1"/>
          </p:cNvSpPr>
          <p:nvPr>
            <p:ph idx="1"/>
          </p:nvPr>
        </p:nvSpPr>
        <p:spPr>
          <a:xfrm>
            <a:off x="4953000" y="381000"/>
            <a:ext cx="3733800" cy="6477000"/>
          </a:xfrm>
        </p:spPr>
        <p:txBody>
          <a:bodyPr>
            <a:normAutofit lnSpcReduction="10000"/>
          </a:bodyPr>
          <a:lstStyle/>
          <a:p>
            <a:r>
              <a:rPr lang="vi-VN" dirty="0"/>
              <a:t>Manuscrisele sale, 46 de volume, aproximativ 14 mii de file, au fost dăruite de Titu Maiorescu în 1902 Academiei Române, iar în 1948 Eminescu a fost ales post-mortem membru al Academiei Române.</a:t>
            </a:r>
            <a:endParaRPr lang="en-US" dirty="0"/>
          </a:p>
        </p:txBody>
      </p:sp>
      <p:pic>
        <p:nvPicPr>
          <p:cNvPr id="18434" name="Picture 2" descr="C:\Users\ANCA-CHEAITO\Desktop\ZIUA CULTURII\download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 y="3886200"/>
            <a:ext cx="4849685" cy="299402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NCA-CHEAITO\Desktop\ZIUA CULTURII\images (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8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5973762"/>
          </a:xfrm>
        </p:spPr>
        <p:txBody>
          <a:bodyPr/>
          <a:lstStyle/>
          <a:p>
            <a:endParaRPr lang="en-US" dirty="0"/>
          </a:p>
        </p:txBody>
      </p:sp>
      <p:sp>
        <p:nvSpPr>
          <p:cNvPr id="3" name="Content Placeholder 2"/>
          <p:cNvSpPr>
            <a:spLocks noGrp="1"/>
          </p:cNvSpPr>
          <p:nvPr>
            <p:ph idx="1"/>
          </p:nvPr>
        </p:nvSpPr>
        <p:spPr>
          <a:xfrm>
            <a:off x="5257800" y="0"/>
            <a:ext cx="3886200" cy="3200400"/>
          </a:xfrm>
        </p:spPr>
        <p:txBody>
          <a:bodyPr>
            <a:normAutofit fontScale="92500" lnSpcReduction="20000"/>
          </a:bodyPr>
          <a:lstStyle/>
          <a:p>
            <a:r>
              <a:rPr lang="vi-VN" dirty="0"/>
              <a:t>Versurile </a:t>
            </a:r>
            <a:r>
              <a:rPr lang="vi-VN" dirty="0" smtClean="0"/>
              <a:t>lui </a:t>
            </a:r>
            <a:r>
              <a:rPr lang="vi-VN" dirty="0"/>
              <a:t>au fost citite în aproape toate colţurile lumii pentru că Eminescu a fost tradus în </a:t>
            </a:r>
            <a:r>
              <a:rPr lang="vi-VN" b="1" dirty="0"/>
              <a:t>60 de limbi</a:t>
            </a:r>
            <a:r>
              <a:rPr lang="vi-VN" dirty="0"/>
              <a:t> de pe toate continentele.</a:t>
            </a:r>
            <a:endParaRPr lang="en-US" dirty="0"/>
          </a:p>
        </p:txBody>
      </p:sp>
      <p:pic>
        <p:nvPicPr>
          <p:cNvPr id="19458" name="Picture 2" descr="C:\Users\ANCA-CHEAITO\Desktop\ZIUA CULTURII\images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0" y="0"/>
            <a:ext cx="2462899"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ANCA-CHEAITO\Desktop\ZIUA CULTURII\images (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
            <a:ext cx="2743199"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ANCA-CHEAITO\Desktop\ZIUA CULTURII\download (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3048000" cy="4352925"/>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ANCA-CHEAITO\Desktop\ZIUA CULTURII\download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9" y="2505076"/>
            <a:ext cx="2133599" cy="435292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Users\ANCA-CHEAITO\Desktop\ZIUA CULTURII\download (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499" y="4953000"/>
            <a:ext cx="16097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ANCA-CHEAITO\Desktop\ZIUA CULTURII\images (4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324" y="3047314"/>
            <a:ext cx="3648076" cy="190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5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3230562"/>
          </a:xfrm>
        </p:spPr>
        <p:txBody>
          <a:bodyPr/>
          <a:lstStyle/>
          <a:p>
            <a:endParaRPr lang="en-US" dirty="0"/>
          </a:p>
        </p:txBody>
      </p:sp>
      <p:sp>
        <p:nvSpPr>
          <p:cNvPr id="3" name="Content Placeholder 2"/>
          <p:cNvSpPr>
            <a:spLocks noGrp="1"/>
          </p:cNvSpPr>
          <p:nvPr>
            <p:ph idx="1"/>
          </p:nvPr>
        </p:nvSpPr>
        <p:spPr>
          <a:xfrm>
            <a:off x="2971800" y="1600200"/>
            <a:ext cx="5715000" cy="4525963"/>
          </a:xfrm>
        </p:spPr>
        <p:txBody>
          <a:bodyPr>
            <a:normAutofit lnSpcReduction="10000"/>
          </a:bodyPr>
          <a:lstStyle/>
          <a:p>
            <a:r>
              <a:rPr lang="vi-VN" dirty="0"/>
              <a:t>Ca urmare a formaţiei sale culturale germane, primele traduceri ale operei sale poetice au fost în </a:t>
            </a:r>
            <a:r>
              <a:rPr lang="vi-VN" i="1" dirty="0"/>
              <a:t>limba germană</a:t>
            </a:r>
            <a:r>
              <a:rPr lang="vi-VN" dirty="0"/>
              <a:t>, au făcute chiar de Regina Carmen Sylva, care l-a chemat la Palatul Peleş pe Eminescu pentru a-l determina să colaboreze la proiectele ei culturale.</a:t>
            </a:r>
            <a:endParaRPr lang="en-US" dirty="0"/>
          </a:p>
        </p:txBody>
      </p:sp>
      <p:pic>
        <p:nvPicPr>
          <p:cNvPr id="20482" name="Picture 2" descr="C:\Users\ANCA-CHEAITO\Desktop\ZIUA CULTURII\images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2" y="26773"/>
            <a:ext cx="3051261" cy="3707028"/>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ANCA-CHEAITO\Desktop\ZIUA CULTURII\images (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 y="3962400"/>
            <a:ext cx="291306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3306762"/>
          </a:xfrm>
        </p:spPr>
        <p:txBody>
          <a:bodyPr/>
          <a:lstStyle/>
          <a:p>
            <a:endParaRPr lang="en-US" dirty="0"/>
          </a:p>
        </p:txBody>
      </p:sp>
      <p:sp>
        <p:nvSpPr>
          <p:cNvPr id="3" name="Content Placeholder 2"/>
          <p:cNvSpPr>
            <a:spLocks noGrp="1"/>
          </p:cNvSpPr>
          <p:nvPr>
            <p:ph idx="1"/>
          </p:nvPr>
        </p:nvSpPr>
        <p:spPr>
          <a:xfrm>
            <a:off x="3200400" y="609600"/>
            <a:ext cx="5867400" cy="4648200"/>
          </a:xfrm>
        </p:spPr>
        <p:txBody>
          <a:bodyPr>
            <a:normAutofit fontScale="92500" lnSpcReduction="10000"/>
          </a:bodyPr>
          <a:lstStyle/>
          <a:p>
            <a:r>
              <a:rPr lang="vi-VN" dirty="0"/>
              <a:t>Prima regină a României a scris mult, poezii şi proză, sub pseudonimul Carmen Sylva, şi numai doi oameni au îndrăznit să-i prezinte observaţiile lor, Mihail Kogalniceanu şi poetul Eminescu, care, dupa ce a tradus suveranei o nuvela, i-a spus cu sinceritate că </a:t>
            </a:r>
            <a:r>
              <a:rPr lang="vi-VN" dirty="0" smtClean="0"/>
              <a:t>n</a:t>
            </a:r>
            <a:r>
              <a:rPr lang="en-US" dirty="0"/>
              <a:t>-</a:t>
            </a:r>
            <a:r>
              <a:rPr lang="vi-VN" dirty="0" smtClean="0"/>
              <a:t>ar </a:t>
            </a:r>
            <a:r>
              <a:rPr lang="vi-VN" dirty="0"/>
              <a:t>fi bine s-o publice.</a:t>
            </a:r>
            <a:endParaRPr lang="en-US" dirty="0"/>
          </a:p>
        </p:txBody>
      </p:sp>
      <p:pic>
        <p:nvPicPr>
          <p:cNvPr id="21506" name="Picture 2" descr="C:\Users\ANCA-CHEAITO\Desktop\ZIUA CULTURII\images (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04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ANCA-CHEAITO\Desktop\ZIUA CULTURII\images (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3265488" cy="259079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ANCA-CHEAITO\Desktop\ZIUA CULTURII\images (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257799"/>
            <a:ext cx="5437745"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0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lstStyle/>
          <a:p>
            <a:endParaRPr lang="en-US" dirty="0"/>
          </a:p>
        </p:txBody>
      </p:sp>
      <p:sp>
        <p:nvSpPr>
          <p:cNvPr id="3" name="Content Placeholder 2"/>
          <p:cNvSpPr>
            <a:spLocks noGrp="1"/>
          </p:cNvSpPr>
          <p:nvPr>
            <p:ph idx="1"/>
          </p:nvPr>
        </p:nvSpPr>
        <p:spPr>
          <a:xfrm>
            <a:off x="4419600" y="304800"/>
            <a:ext cx="4267200" cy="5821363"/>
          </a:xfrm>
        </p:spPr>
        <p:txBody>
          <a:bodyPr>
            <a:normAutofit lnSpcReduction="10000"/>
          </a:bodyPr>
          <a:lstStyle/>
          <a:p>
            <a:r>
              <a:rPr lang="vi-VN" dirty="0"/>
              <a:t>Traducerilor în limba germană li s-au adăugat şi cele în franceză, engleză, spaniolă, portugheză, italiană, maghiară, </a:t>
            </a:r>
            <a:r>
              <a:rPr lang="vi-VN" dirty="0" smtClean="0"/>
              <a:t>ucraineană,</a:t>
            </a:r>
            <a:r>
              <a:rPr lang="en-US" dirty="0" smtClean="0"/>
              <a:t> </a:t>
            </a:r>
            <a:r>
              <a:rPr lang="vi-VN" dirty="0" smtClean="0"/>
              <a:t>dar </a:t>
            </a:r>
            <a:r>
              <a:rPr lang="vi-VN" dirty="0"/>
              <a:t>şi în chineză, japoneză, arabă, hindi, sanscrită şi chiar în</a:t>
            </a:r>
            <a:r>
              <a:rPr lang="vi-VN" b="1" dirty="0"/>
              <a:t> </a:t>
            </a:r>
            <a:r>
              <a:rPr lang="vi-VN" dirty="0"/>
              <a:t>Esperanto.</a:t>
            </a:r>
            <a:endParaRPr lang="en-US" dirty="0"/>
          </a:p>
        </p:txBody>
      </p:sp>
      <p:pic>
        <p:nvPicPr>
          <p:cNvPr id="22531" name="Picture 3" descr="C:\Users\ANCA-CHEAITO\Desktop\ZIUA CULTURII\images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0"/>
            <a:ext cx="458847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C:\Users\ANCA-CHEAITO\Desktop\ZIUA CULTURII\images (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057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C:\Users\ANCA-CHEAITO\Desktop\ZIUA CULTURII\images (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763" y="3657600"/>
            <a:ext cx="229423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85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5364162"/>
          </a:xfrm>
        </p:spPr>
        <p:txBody>
          <a:bodyPr/>
          <a:lstStyle/>
          <a:p>
            <a:endParaRPr lang="en-US" dirty="0"/>
          </a:p>
        </p:txBody>
      </p:sp>
      <p:sp>
        <p:nvSpPr>
          <p:cNvPr id="3" name="Content Placeholder 2"/>
          <p:cNvSpPr>
            <a:spLocks noGrp="1"/>
          </p:cNvSpPr>
          <p:nvPr>
            <p:ph idx="1"/>
          </p:nvPr>
        </p:nvSpPr>
        <p:spPr>
          <a:xfrm>
            <a:off x="3810000" y="381000"/>
            <a:ext cx="4876800" cy="5745163"/>
          </a:xfrm>
        </p:spPr>
        <p:txBody>
          <a:bodyPr>
            <a:normAutofit fontScale="92500"/>
          </a:bodyPr>
          <a:lstStyle/>
          <a:p>
            <a:r>
              <a:rPr lang="vi-VN" dirty="0"/>
              <a:t>Şi, ca recunoaştere a universalităţii sale, la 100 de ani de la moartea poetul naţional, anul 1989 a fost declarat de UNESCO, </a:t>
            </a:r>
            <a:r>
              <a:rPr lang="vi-VN" i="1" dirty="0"/>
              <a:t>“</a:t>
            </a:r>
            <a:r>
              <a:rPr lang="vi-VN" b="1" i="1" dirty="0"/>
              <a:t>Anul internaţional Eminescu</a:t>
            </a:r>
            <a:r>
              <a:rPr lang="vi-VN" i="1" dirty="0"/>
              <a:t>”, </a:t>
            </a:r>
            <a:r>
              <a:rPr lang="vi-VN" dirty="0"/>
              <a:t>şi tot UNESCO a decis ca </a:t>
            </a:r>
            <a:r>
              <a:rPr lang="vi-VN" b="1" dirty="0"/>
              <a:t>Mihai Eminescu</a:t>
            </a:r>
            <a:r>
              <a:rPr lang="vi-VN" dirty="0"/>
              <a:t> să fie declarat </a:t>
            </a:r>
            <a:r>
              <a:rPr lang="vi-VN" b="1" dirty="0"/>
              <a:t>poetul anului 2000</a:t>
            </a:r>
            <a:r>
              <a:rPr lang="vi-VN" dirty="0"/>
              <a:t>.</a:t>
            </a:r>
            <a:endParaRPr lang="en-US" dirty="0"/>
          </a:p>
        </p:txBody>
      </p:sp>
      <p:pic>
        <p:nvPicPr>
          <p:cNvPr id="23554" name="Picture 2" descr="C:\Users\ANCA-CHEAITO\Desktop\ZIUA CULTURII\images (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6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14600"/>
            <a:ext cx="8229600" cy="3611563"/>
          </a:xfrm>
        </p:spPr>
        <p:txBody>
          <a:bodyPr/>
          <a:lstStyle/>
          <a:p>
            <a:r>
              <a:rPr lang="vi-VN" dirty="0"/>
              <a:t>Cu poemul </a:t>
            </a:r>
            <a:r>
              <a:rPr lang="vi-VN" b="1" i="1" dirty="0"/>
              <a:t>Luceafărul</a:t>
            </a:r>
            <a:r>
              <a:rPr lang="vi-VN" b="1" dirty="0"/>
              <a:t>,</a:t>
            </a:r>
            <a:r>
              <a:rPr lang="vi-VN" dirty="0"/>
              <a:t> la care marele poet a lucrat nouă ani şi jumătate, a făcut zeci de variante şi peste 3 mii de modificări, Eminescu a intrat, în 2009, şi în </a:t>
            </a:r>
            <a:r>
              <a:rPr lang="vi-VN" b="1" dirty="0"/>
              <a:t>Guinness Book</a:t>
            </a:r>
            <a:r>
              <a:rPr lang="vi-VN" dirty="0"/>
              <a:t> of Records. Cu cele 98 de strofe, </a:t>
            </a:r>
            <a:r>
              <a:rPr lang="vi-VN" i="1" dirty="0"/>
              <a:t>Luceafărul</a:t>
            </a:r>
            <a:r>
              <a:rPr lang="vi-VN" dirty="0"/>
              <a:t> a fost omologat drept cel mai lung poem de dragoste.</a:t>
            </a:r>
            <a:endParaRPr lang="en-US" dirty="0"/>
          </a:p>
        </p:txBody>
      </p:sp>
      <p:pic>
        <p:nvPicPr>
          <p:cNvPr id="24579" name="Picture 3" descr="C:\Users\ANCA-CHEAITO\Desktop\ZIUA CULTURII\images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 y="0"/>
            <a:ext cx="273702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ANCA-CHEAITO\Desktop\ZIUA CULTURII\download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Users\ANCA-CHEAITO\Desktop\ZIUA CULTURII\images (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
            <a:ext cx="3505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6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57400"/>
            <a:ext cx="8229600" cy="4068763"/>
          </a:xfrm>
        </p:spPr>
        <p:txBody>
          <a:bodyPr>
            <a:normAutofit lnSpcReduction="10000"/>
          </a:bodyPr>
          <a:lstStyle/>
          <a:p>
            <a:r>
              <a:rPr lang="vi-VN" dirty="0"/>
              <a:t>De asemenea, NASA a numit cu numele lui Eminescu un crater cu un diametru de 125 de kilometri de pe planeta Mercur.</a:t>
            </a:r>
          </a:p>
          <a:p>
            <a:r>
              <a:rPr lang="vi-VN" dirty="0"/>
              <a:t>Iar, în catalogul planetelor mici </a:t>
            </a:r>
            <a:r>
              <a:rPr lang="vi-VN" i="1" dirty="0"/>
              <a:t>(„Minor Planet Names - alphabetical list) </a:t>
            </a:r>
            <a:r>
              <a:rPr lang="vi-VN" dirty="0"/>
              <a:t>printre cele 233.943 de planete din Univers care poartă un nume, la poziția 9.495 se află şi </a:t>
            </a:r>
            <a:r>
              <a:rPr lang="vi-VN" b="1" dirty="0"/>
              <a:t>Planeta Eminescu</a:t>
            </a:r>
            <a:r>
              <a:rPr lang="vi-VN" dirty="0"/>
              <a:t>.</a:t>
            </a:r>
          </a:p>
          <a:p>
            <a:endParaRPr lang="en-US" dirty="0"/>
          </a:p>
        </p:txBody>
      </p:sp>
      <p:pic>
        <p:nvPicPr>
          <p:cNvPr id="25602" name="Picture 2" descr="C:\Users\ANCA-CHEAITO\Desktop\ZIUA CULTURII\images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7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ANCA-CHEAITO\Desktop\ZIUA CULTURII\craterul-eminescu-sursa-astro-urseanu-ro_93240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41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C:\Users\ANCA-CHEAITO\Desktop\ZIUA CULTURII\images (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3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endParaRPr lang="en-US" dirty="0"/>
          </a:p>
        </p:txBody>
      </p:sp>
      <p:sp>
        <p:nvSpPr>
          <p:cNvPr id="3" name="Content Placeholder 2"/>
          <p:cNvSpPr>
            <a:spLocks noGrp="1"/>
          </p:cNvSpPr>
          <p:nvPr>
            <p:ph idx="1"/>
          </p:nvPr>
        </p:nvSpPr>
        <p:spPr>
          <a:xfrm>
            <a:off x="5214550" y="1"/>
            <a:ext cx="3810000" cy="3886200"/>
          </a:xfrm>
        </p:spPr>
        <p:txBody>
          <a:bodyPr>
            <a:normAutofit fontScale="85000" lnSpcReduction="10000"/>
          </a:bodyPr>
          <a:lstStyle/>
          <a:p>
            <a:r>
              <a:rPr lang="en-US" dirty="0" err="1"/>
              <a:t>Ziua</a:t>
            </a:r>
            <a:r>
              <a:rPr lang="en-US" dirty="0"/>
              <a:t> </a:t>
            </a:r>
            <a:r>
              <a:rPr lang="en-US" dirty="0" err="1"/>
              <a:t>Culturii</a:t>
            </a:r>
            <a:r>
              <a:rPr lang="en-US" dirty="0"/>
              <a:t> </a:t>
            </a:r>
            <a:r>
              <a:rPr lang="en-US" dirty="0" err="1"/>
              <a:t>Naționale</a:t>
            </a:r>
            <a:r>
              <a:rPr lang="en-US" dirty="0"/>
              <a:t> </a:t>
            </a:r>
            <a:r>
              <a:rPr lang="en-US" dirty="0" err="1"/>
              <a:t>reprezinta</a:t>
            </a:r>
            <a:r>
              <a:rPr lang="en-US" dirty="0"/>
              <a:t>  nu </a:t>
            </a:r>
            <a:r>
              <a:rPr lang="en-US" dirty="0" err="1"/>
              <a:t>numai</a:t>
            </a:r>
            <a:r>
              <a:rPr lang="en-US" dirty="0"/>
              <a:t> o </a:t>
            </a:r>
            <a:r>
              <a:rPr lang="en-US" dirty="0" err="1"/>
              <a:t>zi</a:t>
            </a:r>
            <a:r>
              <a:rPr lang="en-US" dirty="0"/>
              <a:t> in care </a:t>
            </a:r>
            <a:r>
              <a:rPr lang="en-US" dirty="0" err="1"/>
              <a:t>celebram</a:t>
            </a:r>
            <a:r>
              <a:rPr lang="en-US" dirty="0"/>
              <a:t> ''</a:t>
            </a:r>
            <a:r>
              <a:rPr lang="en-US" dirty="0" err="1"/>
              <a:t>Luceafarul</a:t>
            </a:r>
            <a:r>
              <a:rPr lang="en-US" dirty="0"/>
              <a:t>'' </a:t>
            </a:r>
            <a:r>
              <a:rPr lang="en-US" dirty="0" err="1"/>
              <a:t>poeziei</a:t>
            </a:r>
            <a:r>
              <a:rPr lang="en-US" dirty="0"/>
              <a:t> </a:t>
            </a:r>
            <a:r>
              <a:rPr lang="en-US" dirty="0" err="1"/>
              <a:t>romanesti</a:t>
            </a:r>
            <a:r>
              <a:rPr lang="en-US" dirty="0"/>
              <a:t>, </a:t>
            </a:r>
            <a:r>
              <a:rPr lang="en-US" dirty="0" err="1"/>
              <a:t>dar</a:t>
            </a:r>
            <a:r>
              <a:rPr lang="en-US" dirty="0"/>
              <a:t> </a:t>
            </a:r>
            <a:r>
              <a:rPr lang="en-US" dirty="0" err="1"/>
              <a:t>si</a:t>
            </a:r>
            <a:r>
              <a:rPr lang="en-US" dirty="0"/>
              <a:t> o </a:t>
            </a:r>
            <a:r>
              <a:rPr lang="en-US" dirty="0" err="1"/>
              <a:t>zi</a:t>
            </a:r>
            <a:r>
              <a:rPr lang="en-US" dirty="0"/>
              <a:t> de </a:t>
            </a:r>
            <a:r>
              <a:rPr lang="en-US" dirty="0" err="1"/>
              <a:t>reflectie</a:t>
            </a:r>
            <a:r>
              <a:rPr lang="en-US" dirty="0"/>
              <a:t> </a:t>
            </a:r>
            <a:r>
              <a:rPr lang="en-US" dirty="0" err="1"/>
              <a:t>asupra</a:t>
            </a:r>
            <a:r>
              <a:rPr lang="en-US" dirty="0"/>
              <a:t> </a:t>
            </a:r>
            <a:r>
              <a:rPr lang="en-US" dirty="0" err="1"/>
              <a:t>culturii</a:t>
            </a:r>
            <a:r>
              <a:rPr lang="en-US" dirty="0"/>
              <a:t> </a:t>
            </a:r>
            <a:r>
              <a:rPr lang="en-US" dirty="0" err="1" smtClean="0"/>
              <a:t>romane</a:t>
            </a:r>
            <a:r>
              <a:rPr lang="en-US" dirty="0" smtClean="0"/>
              <a:t>, a </a:t>
            </a:r>
            <a:r>
              <a:rPr lang="en-US" dirty="0" err="1"/>
              <a:t>esentei</a:t>
            </a:r>
            <a:r>
              <a:rPr lang="en-US" dirty="0"/>
              <a:t> </a:t>
            </a:r>
            <a:r>
              <a:rPr lang="en-US" dirty="0" err="1"/>
              <a:t>romanismului</a:t>
            </a:r>
            <a:r>
              <a:rPr lang="en-US" dirty="0"/>
              <a:t> din </a:t>
            </a:r>
            <a:r>
              <a:rPr lang="en-US" dirty="0" err="1"/>
              <a:t>sufletul</a:t>
            </a:r>
            <a:r>
              <a:rPr lang="en-US" dirty="0"/>
              <a:t> </a:t>
            </a:r>
            <a:r>
              <a:rPr lang="en-US" dirty="0" err="1"/>
              <a:t>oricaruia</a:t>
            </a:r>
            <a:r>
              <a:rPr lang="en-US" dirty="0"/>
              <a:t> </a:t>
            </a:r>
            <a:r>
              <a:rPr lang="en-US" dirty="0" err="1"/>
              <a:t>dintre</a:t>
            </a:r>
            <a:r>
              <a:rPr lang="en-US" dirty="0"/>
              <a:t> </a:t>
            </a:r>
            <a:r>
              <a:rPr lang="en-US" dirty="0" err="1"/>
              <a:t>noi</a:t>
            </a:r>
            <a:r>
              <a:rPr lang="en-US" dirty="0"/>
              <a:t>.</a:t>
            </a:r>
          </a:p>
        </p:txBody>
      </p:sp>
      <p:pic>
        <p:nvPicPr>
          <p:cNvPr id="1029" name="Picture 5" descr="C:\Users\ANCA-CHEAITO\Desktop\ZIUA CULTURII\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886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CA-CHEAITO\Desktop\ZIUA CULTURII\images (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 y="1"/>
            <a:ext cx="5233086" cy="681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6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Desenul</a:t>
            </a:r>
            <a:r>
              <a:rPr lang="en-US" dirty="0"/>
              <a:t> e </a:t>
            </a:r>
            <a:r>
              <a:rPr lang="en-US" dirty="0" err="1" smtClean="0"/>
              <a:t>dans</a:t>
            </a:r>
            <a:r>
              <a:rPr lang="en-US" dirty="0" smtClean="0"/>
              <a:t> </a:t>
            </a:r>
            <a:r>
              <a:rPr lang="en-US" dirty="0"/>
              <a:t/>
            </a:r>
            <a:br>
              <a:rPr lang="en-US" dirty="0"/>
            </a:br>
            <a:r>
              <a:rPr lang="vi-VN" dirty="0"/>
              <a:t>Geta Brătescu</a:t>
            </a:r>
            <a:br>
              <a:rPr lang="vi-VN" dirty="0"/>
            </a:br>
            <a:endParaRPr lang="en-US" dirty="0"/>
          </a:p>
        </p:txBody>
      </p:sp>
      <p:sp>
        <p:nvSpPr>
          <p:cNvPr id="3" name="Content Placeholder 2"/>
          <p:cNvSpPr>
            <a:spLocks noGrp="1"/>
          </p:cNvSpPr>
          <p:nvPr>
            <p:ph idx="1"/>
          </p:nvPr>
        </p:nvSpPr>
        <p:spPr>
          <a:xfrm>
            <a:off x="1981200" y="1600200"/>
            <a:ext cx="5029200" cy="4525963"/>
          </a:xfrm>
        </p:spPr>
        <p:txBody>
          <a:bodyPr>
            <a:normAutofit/>
          </a:bodyPr>
          <a:lstStyle/>
          <a:p>
            <a:endParaRPr lang="en-US" dirty="0"/>
          </a:p>
        </p:txBody>
      </p:sp>
      <p:pic>
        <p:nvPicPr>
          <p:cNvPr id="4098" name="Picture 2" descr="C:\Users\ANCA-CHEAITO\Desktop\GETA\05-Doamna-Oliver-in-costum-de-calatorie-Lady-Oliver-in-Traveling-Costume--1800x0-c-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324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1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3886200" cy="1143000"/>
          </a:xfrm>
        </p:spPr>
        <p:txBody>
          <a:bodyPr/>
          <a:lstStyle/>
          <a:p>
            <a:endParaRPr lang="en-US"/>
          </a:p>
        </p:txBody>
      </p:sp>
      <p:sp>
        <p:nvSpPr>
          <p:cNvPr id="3" name="Content Placeholder 2"/>
          <p:cNvSpPr>
            <a:spLocks noGrp="1"/>
          </p:cNvSpPr>
          <p:nvPr>
            <p:ph idx="1"/>
          </p:nvPr>
        </p:nvSpPr>
        <p:spPr>
          <a:xfrm>
            <a:off x="457200" y="3048000"/>
            <a:ext cx="8229600" cy="3078163"/>
          </a:xfrm>
        </p:spPr>
        <p:txBody>
          <a:bodyPr>
            <a:normAutofit fontScale="92500"/>
          </a:bodyPr>
          <a:lstStyle/>
          <a:p>
            <a:r>
              <a:rPr lang="vi-VN" i="1" dirty="0"/>
              <a:t>La 91 de ani, Geta Brătescu este prima artistă femeie căreia  i se dedică o expoziție personală în cei mai bine de 100 de ani de când România participă la Bienala de Artă de la Veneția, cel mai important eveniment din lume în materie de arte contemporane. </a:t>
            </a:r>
            <a:endParaRPr lang="en-US" dirty="0"/>
          </a:p>
        </p:txBody>
      </p:sp>
      <p:pic>
        <p:nvPicPr>
          <p:cNvPr id="7170" name="Picture 2" descr="C:\Users\ANCA-CHEAITO\Desktop\GETA\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832"/>
            <a:ext cx="6324600" cy="294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6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114800" cy="1143000"/>
          </a:xfrm>
        </p:spPr>
        <p:txBody>
          <a:bodyPr/>
          <a:lstStyle/>
          <a:p>
            <a:endParaRPr lang="en-US" dirty="0"/>
          </a:p>
        </p:txBody>
      </p:sp>
      <p:sp>
        <p:nvSpPr>
          <p:cNvPr id="3" name="Content Placeholder 2"/>
          <p:cNvSpPr>
            <a:spLocks noGrp="1"/>
          </p:cNvSpPr>
          <p:nvPr>
            <p:ph idx="1"/>
          </p:nvPr>
        </p:nvSpPr>
        <p:spPr>
          <a:xfrm>
            <a:off x="457200" y="3733800"/>
            <a:ext cx="8229600" cy="2392363"/>
          </a:xfrm>
        </p:spPr>
        <p:txBody>
          <a:bodyPr>
            <a:normAutofit lnSpcReduction="10000"/>
          </a:bodyPr>
          <a:lstStyle/>
          <a:p>
            <a:r>
              <a:rPr lang="vi-VN" dirty="0"/>
              <a:t>Înainte de toate, să </a:t>
            </a:r>
            <a:r>
              <a:rPr lang="vi-VN" dirty="0" smtClean="0"/>
              <a:t>facem</a:t>
            </a:r>
            <a:r>
              <a:rPr lang="en-US" dirty="0" smtClean="0"/>
              <a:t> </a:t>
            </a:r>
            <a:r>
              <a:rPr lang="vi-VN" dirty="0" smtClean="0"/>
              <a:t>cunoștință</a:t>
            </a:r>
            <a:r>
              <a:rPr lang="en-US" dirty="0" smtClean="0"/>
              <a:t>:</a:t>
            </a:r>
            <a:r>
              <a:rPr lang="vi-VN" dirty="0"/>
              <a:t> </a:t>
            </a:r>
            <a:endParaRPr lang="en-US" dirty="0" smtClean="0"/>
          </a:p>
          <a:p>
            <a:r>
              <a:rPr lang="vi-VN" dirty="0" smtClean="0"/>
              <a:t>Geta Brătescu, </a:t>
            </a:r>
            <a:r>
              <a:rPr lang="vi-VN" dirty="0"/>
              <a:t>lucrează fără încetare de peste șase decenii, trăiește bucuria </a:t>
            </a:r>
            <a:r>
              <a:rPr lang="vi-VN" dirty="0" smtClean="0"/>
              <a:t>desenului,e</a:t>
            </a:r>
            <a:r>
              <a:rPr lang="en-US" dirty="0" smtClean="0"/>
              <a:t> </a:t>
            </a:r>
            <a:r>
              <a:rPr lang="vi-VN" dirty="0" smtClean="0"/>
              <a:t>o </a:t>
            </a:r>
            <a:r>
              <a:rPr lang="vi-VN" dirty="0"/>
              <a:t>intelectuală fină și un om de cultură.</a:t>
            </a:r>
            <a:endParaRPr lang="en-US" dirty="0"/>
          </a:p>
          <a:p>
            <a:endParaRPr lang="en-US" dirty="0"/>
          </a:p>
        </p:txBody>
      </p:sp>
      <p:pic>
        <p:nvPicPr>
          <p:cNvPr id="6146" name="Picture 2" descr="C:\Users\ANCA-CHEAITO\Desktop\GETA\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410200" cy="343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9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572000" cy="1143000"/>
          </a:xfrm>
        </p:spPr>
        <p:txBody>
          <a:bodyPr/>
          <a:lstStyle/>
          <a:p>
            <a:endParaRPr lang="en-US" dirty="0"/>
          </a:p>
        </p:txBody>
      </p:sp>
      <p:sp>
        <p:nvSpPr>
          <p:cNvPr id="3" name="Content Placeholder 2"/>
          <p:cNvSpPr>
            <a:spLocks noGrp="1"/>
          </p:cNvSpPr>
          <p:nvPr>
            <p:ph idx="1"/>
          </p:nvPr>
        </p:nvSpPr>
        <p:spPr>
          <a:xfrm>
            <a:off x="457200" y="4114800"/>
            <a:ext cx="8229600" cy="2590800"/>
          </a:xfrm>
        </p:spPr>
        <p:txBody>
          <a:bodyPr>
            <a:normAutofit/>
          </a:bodyPr>
          <a:lstStyle/>
          <a:p>
            <a:r>
              <a:rPr lang="vi-VN" dirty="0"/>
              <a:t>Să pornim la drum din prezent, într-o călătorie De la Veneţia la Veneţia, parafrazând titlul primei cărţi semnate de Geta Brătescu și publicate la Editura </a:t>
            </a:r>
            <a:r>
              <a:rPr lang="vi-VN" dirty="0" smtClean="0"/>
              <a:t>Meridiane</a:t>
            </a:r>
            <a:r>
              <a:rPr lang="en-US" dirty="0" smtClean="0"/>
              <a:t>.</a:t>
            </a:r>
            <a:endParaRPr lang="en-US" dirty="0"/>
          </a:p>
        </p:txBody>
      </p:sp>
      <p:pic>
        <p:nvPicPr>
          <p:cNvPr id="8194" name="Picture 2" descr="C:\Users\ANCA-CHEAITO\Desktop\GETA\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4007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89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3886200" cy="1143000"/>
          </a:xfrm>
        </p:spPr>
        <p:txBody>
          <a:bodyPr/>
          <a:lstStyle/>
          <a:p>
            <a:endParaRPr lang="en-US" dirty="0"/>
          </a:p>
        </p:txBody>
      </p:sp>
      <p:sp>
        <p:nvSpPr>
          <p:cNvPr id="3" name="Content Placeholder 2"/>
          <p:cNvSpPr>
            <a:spLocks noGrp="1"/>
          </p:cNvSpPr>
          <p:nvPr>
            <p:ph idx="1"/>
          </p:nvPr>
        </p:nvSpPr>
        <p:spPr>
          <a:xfrm>
            <a:off x="457200" y="3810000"/>
            <a:ext cx="8229600" cy="2895600"/>
          </a:xfrm>
        </p:spPr>
        <p:txBody>
          <a:bodyPr>
            <a:normAutofit/>
          </a:bodyPr>
          <a:lstStyle/>
          <a:p>
            <a:r>
              <a:rPr lang="en-US" sz="3600" dirty="0" smtClean="0"/>
              <a:t>Prima v</a:t>
            </a:r>
            <a:r>
              <a:rPr lang="vi-VN" dirty="0" smtClean="0"/>
              <a:t>izita</a:t>
            </a:r>
            <a:r>
              <a:rPr lang="en-US" dirty="0" smtClean="0"/>
              <a:t> </a:t>
            </a:r>
            <a:r>
              <a:rPr lang="en-US" sz="3600" dirty="0" smtClean="0"/>
              <a:t>a</a:t>
            </a:r>
            <a:r>
              <a:rPr lang="vi-VN" dirty="0" smtClean="0"/>
              <a:t> </a:t>
            </a:r>
            <a:r>
              <a:rPr lang="vi-VN" dirty="0"/>
              <a:t>ei nu are legătură cu Bienala de artă, ci cu Italia pur și simplu, acel teritoriu pe care artiștii îl includ dintotdeauna în călătoriile lor, ca pe un spațiu absolut necesar formării lor vizuale. </a:t>
            </a:r>
            <a:endParaRPr lang="en-US" dirty="0"/>
          </a:p>
        </p:txBody>
      </p:sp>
      <p:pic>
        <p:nvPicPr>
          <p:cNvPr id="9218" name="Picture 2" descr="C:\Users\ANCA-CHEAITO\Desktop\GETA\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629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76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4114800" cy="1143000"/>
          </a:xfrm>
        </p:spPr>
        <p:txBody>
          <a:bodyPr/>
          <a:lstStyle/>
          <a:p>
            <a:endParaRPr lang="en-US" dirty="0"/>
          </a:p>
        </p:txBody>
      </p:sp>
      <p:sp>
        <p:nvSpPr>
          <p:cNvPr id="3" name="Content Placeholder 2"/>
          <p:cNvSpPr>
            <a:spLocks noGrp="1"/>
          </p:cNvSpPr>
          <p:nvPr>
            <p:ph idx="1"/>
          </p:nvPr>
        </p:nvSpPr>
        <p:spPr>
          <a:xfrm>
            <a:off x="457200" y="2743200"/>
            <a:ext cx="8229600" cy="3382963"/>
          </a:xfrm>
        </p:spPr>
        <p:txBody>
          <a:bodyPr/>
          <a:lstStyle/>
          <a:p>
            <a:r>
              <a:rPr lang="vi-VN" dirty="0"/>
              <a:t>În 1960, câteva lucrări de Geta Brătescu sunt expuse în Pavilionul României de la Bienala de artă de la Veneția. E vorba despre o expoziție colectivă, de grafică tânără, </a:t>
            </a:r>
            <a:r>
              <a:rPr lang="vi-VN" dirty="0" smtClean="0"/>
              <a:t>alături </a:t>
            </a:r>
            <a:r>
              <a:rPr lang="vi-VN" dirty="0"/>
              <a:t>de o expoziție dedicată </a:t>
            </a:r>
            <a:r>
              <a:rPr lang="vi-VN" dirty="0" smtClean="0"/>
              <a:t>pictorul </a:t>
            </a:r>
            <a:r>
              <a:rPr lang="vi-VN" dirty="0"/>
              <a:t>Gheorghe Petrașcu. </a:t>
            </a:r>
            <a:endParaRPr lang="en-US" dirty="0"/>
          </a:p>
        </p:txBody>
      </p:sp>
      <p:pic>
        <p:nvPicPr>
          <p:cNvPr id="10242" name="Picture 2" descr="C:\Users\ANCA-CHEAITO\Desktop\GETA\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86739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6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endParaRPr lang="en-US" dirty="0"/>
          </a:p>
        </p:txBody>
      </p:sp>
      <p:sp>
        <p:nvSpPr>
          <p:cNvPr id="3" name="Content Placeholder 2"/>
          <p:cNvSpPr>
            <a:spLocks noGrp="1"/>
          </p:cNvSpPr>
          <p:nvPr>
            <p:ph idx="1"/>
          </p:nvPr>
        </p:nvSpPr>
        <p:spPr>
          <a:xfrm>
            <a:off x="457200" y="2743200"/>
            <a:ext cx="8229600" cy="3382963"/>
          </a:xfrm>
        </p:spPr>
        <p:txBody>
          <a:bodyPr>
            <a:normAutofit fontScale="92500" lnSpcReduction="20000"/>
          </a:bodyPr>
          <a:lstStyle/>
          <a:p>
            <a:r>
              <a:rPr lang="vi-VN" dirty="0"/>
              <a:t>57 de ani mai târziu, la 91 de ani, Geta Brătescu se întoarce la Veneţia cu opera sa, într-o expoziție solo în Pavilionul României. Bienala de artă de la Veneţia e evenimentul emblematic al artei contemporane din lume, singurul care, în momentul de față, ține încă foarte puternic cont de ideea de reprezentare națională. </a:t>
            </a:r>
            <a:endParaRPr lang="en-US" dirty="0"/>
          </a:p>
        </p:txBody>
      </p:sp>
      <p:pic>
        <p:nvPicPr>
          <p:cNvPr id="11266" name="Picture 2" descr="C:\Users\ANCA-CHEAITO\Desktop\GETA\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 y="58694"/>
            <a:ext cx="4644081" cy="245590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NCA-CHEAITO\Desktop\GETA\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
            <a:ext cx="4242743"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47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191000" cy="1143000"/>
          </a:xfrm>
        </p:spPr>
        <p:txBody>
          <a:bodyPr/>
          <a:lstStyle/>
          <a:p>
            <a:endParaRPr lang="en-US" dirty="0"/>
          </a:p>
        </p:txBody>
      </p:sp>
      <p:sp>
        <p:nvSpPr>
          <p:cNvPr id="3" name="Content Placeholder 2"/>
          <p:cNvSpPr>
            <a:spLocks noGrp="1"/>
          </p:cNvSpPr>
          <p:nvPr>
            <p:ph idx="1"/>
          </p:nvPr>
        </p:nvSpPr>
        <p:spPr>
          <a:xfrm>
            <a:off x="457200" y="2895600"/>
            <a:ext cx="8229600" cy="3230563"/>
          </a:xfrm>
        </p:spPr>
        <p:txBody>
          <a:bodyPr>
            <a:normAutofit lnSpcReduction="10000"/>
          </a:bodyPr>
          <a:lstStyle/>
          <a:p>
            <a:r>
              <a:rPr lang="vi-VN" dirty="0"/>
              <a:t>Pentru istoria participărilor româneşti într-un Pavilion construit în 1938 (de nimeni altul decât Nicolae Iorga, care în 1929 a creat Casa Romena di Venezia, în Palazzo Correr, bunul prieten și admirator al </a:t>
            </a:r>
            <a:r>
              <a:rPr lang="vi-VN" dirty="0" smtClean="0"/>
              <a:t>Italiei</a:t>
            </a:r>
            <a:r>
              <a:rPr lang="en-US" dirty="0" smtClean="0"/>
              <a:t>, </a:t>
            </a:r>
            <a:r>
              <a:rPr lang="vi-VN" dirty="0" smtClean="0"/>
              <a:t>prezenţa </a:t>
            </a:r>
            <a:r>
              <a:rPr lang="vi-VN" dirty="0"/>
              <a:t>Getei Brătescu ne pune în faţa unui eveniment absolut. </a:t>
            </a:r>
            <a:endParaRPr lang="en-US" dirty="0"/>
          </a:p>
        </p:txBody>
      </p:sp>
      <p:pic>
        <p:nvPicPr>
          <p:cNvPr id="13314" name="Picture 2" descr="C:\Users\ANCA-CHEAITO\Desktop\GETA\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638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40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t-IT" dirty="0"/>
              <a:t>Este prima expoziţie personală a unei femei.</a:t>
            </a:r>
            <a:endParaRPr lang="en-US" dirty="0"/>
          </a:p>
        </p:txBody>
      </p:sp>
      <p:pic>
        <p:nvPicPr>
          <p:cNvPr id="12290" name="Picture 2" descr="C:\Users\ANCA-CHEAITO\Desktop\GETA\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NCA-CHEAITO\Desktop\GETA\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38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75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43000"/>
          </a:xfrm>
        </p:spPr>
        <p:txBody>
          <a:bodyPr/>
          <a:lstStyle/>
          <a:p>
            <a:endParaRPr lang="en-US" dirty="0"/>
          </a:p>
        </p:txBody>
      </p:sp>
      <p:sp>
        <p:nvSpPr>
          <p:cNvPr id="3" name="Content Placeholder 2"/>
          <p:cNvSpPr>
            <a:spLocks noGrp="1"/>
          </p:cNvSpPr>
          <p:nvPr>
            <p:ph idx="1"/>
          </p:nvPr>
        </p:nvSpPr>
        <p:spPr>
          <a:xfrm>
            <a:off x="457200" y="2819400"/>
            <a:ext cx="8229600" cy="3306763"/>
          </a:xfrm>
        </p:spPr>
        <p:txBody>
          <a:bodyPr>
            <a:normAutofit lnSpcReduction="10000"/>
          </a:bodyPr>
          <a:lstStyle/>
          <a:p>
            <a:r>
              <a:rPr lang="vi-VN" dirty="0"/>
              <a:t>În Pavilionul României, solo show-urile sunt puține, iar dacă sunt, sunt strict masculine. Artistele femei apar sporadic în expoziții colective și fie marchează un teritoriu etern considerat minor, al artelor decorative (caz izolat, 1970), fie pe cel al graficii (1972). </a:t>
            </a:r>
            <a:endParaRPr lang="en-US" dirty="0"/>
          </a:p>
        </p:txBody>
      </p:sp>
      <p:pic>
        <p:nvPicPr>
          <p:cNvPr id="14338" name="Picture 2" descr="C:\Users\ANCA-CHEAITO\Desktop\GETA\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8" y="8238"/>
            <a:ext cx="3782798" cy="265876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ANCA-CHEAITO\Desktop\GETA\images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2736"/>
            <a:ext cx="4572000" cy="263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168 de </a:t>
            </a:r>
            <a:r>
              <a:rPr lang="en-US" dirty="0" err="1" smtClean="0"/>
              <a:t>ani</a:t>
            </a:r>
            <a:r>
              <a:rPr lang="en-US" dirty="0" smtClean="0"/>
              <a:t> de la </a:t>
            </a:r>
            <a:r>
              <a:rPr lang="en-US" dirty="0" err="1" smtClean="0"/>
              <a:t>nasterea</a:t>
            </a:r>
            <a:r>
              <a:rPr lang="en-US" dirty="0" smtClean="0"/>
              <a:t> </a:t>
            </a:r>
            <a:r>
              <a:rPr lang="en-US" dirty="0" err="1" smtClean="0"/>
              <a:t>Luceafarului</a:t>
            </a:r>
            <a:r>
              <a:rPr lang="en-US" dirty="0" smtClean="0"/>
              <a:t> </a:t>
            </a:r>
            <a:r>
              <a:rPr lang="en-US" dirty="0" err="1" smtClean="0"/>
              <a:t>poeziei</a:t>
            </a:r>
            <a:r>
              <a:rPr lang="en-US" dirty="0" smtClean="0"/>
              <a:t> </a:t>
            </a:r>
            <a:r>
              <a:rPr lang="en-US" dirty="0" err="1" smtClean="0"/>
              <a:t>romanesti</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NCA-CHEAITO\Desktop\ZIUA CULTURII\images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47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55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Pavilionul</a:t>
            </a:r>
            <a:r>
              <a:rPr lang="en-US" i="1" dirty="0"/>
              <a:t> </a:t>
            </a:r>
            <a:r>
              <a:rPr lang="en-US" i="1" dirty="0" err="1"/>
              <a:t>României</a:t>
            </a:r>
            <a:r>
              <a:rPr lang="en-US" i="1" dirty="0"/>
              <a:t> de la </a:t>
            </a:r>
            <a:r>
              <a:rPr lang="en-US" i="1" dirty="0" err="1"/>
              <a:t>Bienala</a:t>
            </a:r>
            <a:r>
              <a:rPr lang="en-US" i="1" dirty="0"/>
              <a:t> de la </a:t>
            </a:r>
            <a:r>
              <a:rPr lang="en-US" i="1" dirty="0" err="1"/>
              <a:t>Veneția</a:t>
            </a:r>
            <a:r>
              <a:rPr lang="en-US" i="1" dirty="0"/>
              <a:t>, 2017</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ANCA-CHEAITO\Desktop\GETA\1_Geta_Brătescu-Apparitions_exhibition_view__©_Jens_Ziehe,_Berlin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4389"/>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3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Imagine din </a:t>
            </a:r>
            <a:r>
              <a:rPr lang="en-US" i="1" dirty="0" err="1"/>
              <a:t>expoziția</a:t>
            </a:r>
            <a:r>
              <a:rPr lang="en-US" i="1" dirty="0"/>
              <a:t> „</a:t>
            </a:r>
            <a:r>
              <a:rPr lang="en-US" i="1" dirty="0" err="1"/>
              <a:t>Apariții</a:t>
            </a:r>
            <a:r>
              <a:rPr lang="en-US" i="1" dirty="0"/>
              <a:t>”.</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NCA-CHEAITO\Desktop\GETA\2_Geta_Brătescu-Apparitions_exhibition_view__©_Jens_Ziehe,_Berlin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07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Apariții</a:t>
            </a:r>
            <a:endParaRPr lang="en-US" dirty="0"/>
          </a:p>
        </p:txBody>
      </p:sp>
      <p:sp>
        <p:nvSpPr>
          <p:cNvPr id="3" name="Content Placeholder 2"/>
          <p:cNvSpPr>
            <a:spLocks noGrp="1"/>
          </p:cNvSpPr>
          <p:nvPr>
            <p:ph idx="1"/>
          </p:nvPr>
        </p:nvSpPr>
        <p:spPr/>
        <p:txBody>
          <a:bodyPr/>
          <a:lstStyle/>
          <a:p>
            <a:r>
              <a:rPr lang="vi-VN" dirty="0"/>
              <a:t>Este titlul expoziției Getei Brătescu în Pavilionul României, cât și în Noua Galerie a Institutului Român pentru Cultură și Cercetare Umanistă.</a:t>
            </a:r>
            <a:endParaRPr lang="en-US" dirty="0"/>
          </a:p>
        </p:txBody>
      </p:sp>
      <p:pic>
        <p:nvPicPr>
          <p:cNvPr id="15362" name="Picture 2" descr="C:\Users\ANCA-CHEAITO\Desktop\GETA\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1"/>
            <a:ext cx="5257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66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029200" cy="1143000"/>
          </a:xfrm>
        </p:spPr>
        <p:txBody>
          <a:bodyPr/>
          <a:lstStyle/>
          <a:p>
            <a:endParaRPr lang="en-US"/>
          </a:p>
        </p:txBody>
      </p:sp>
      <p:sp>
        <p:nvSpPr>
          <p:cNvPr id="3" name="Content Placeholder 2"/>
          <p:cNvSpPr>
            <a:spLocks noGrp="1"/>
          </p:cNvSpPr>
          <p:nvPr>
            <p:ph idx="1"/>
          </p:nvPr>
        </p:nvSpPr>
        <p:spPr>
          <a:xfrm>
            <a:off x="457200" y="3581400"/>
            <a:ext cx="8229600" cy="2544763"/>
          </a:xfrm>
        </p:spPr>
        <p:txBody>
          <a:bodyPr>
            <a:normAutofit/>
          </a:bodyPr>
          <a:lstStyle/>
          <a:p>
            <a:r>
              <a:rPr lang="vi-VN" dirty="0"/>
              <a:t>Geta Brătescu se naște în 1926 la Ploiești, studiază la București atât la Belle Arte, cât și la Litere. Îi are profesori pe Camil Ressu, dar și pe G. Călinescu ori Tudor </a:t>
            </a:r>
            <a:r>
              <a:rPr lang="vi-VN" dirty="0" smtClean="0"/>
              <a:t>Vianu</a:t>
            </a:r>
            <a:r>
              <a:rPr lang="en-US" dirty="0" smtClean="0"/>
              <a:t>.</a:t>
            </a:r>
            <a:endParaRPr lang="en-US" dirty="0"/>
          </a:p>
        </p:txBody>
      </p:sp>
      <p:pic>
        <p:nvPicPr>
          <p:cNvPr id="16386" name="Picture 2" descr="C:\Users\ANCA-CHEAITO\Desktop\GETA\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2308"/>
            <a:ext cx="6553200" cy="325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5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ANCA-CHEAITO\Desktop\GETA\1_Geta_Brătescu-Apparitions_exhibition_view__©_Jens_Ziehe,_Berlin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21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3886200" cy="1143000"/>
          </a:xfrm>
        </p:spPr>
        <p:txBody>
          <a:bodyPr/>
          <a:lstStyle/>
          <a:p>
            <a:endParaRPr lang="en-US"/>
          </a:p>
        </p:txBody>
      </p:sp>
      <p:sp>
        <p:nvSpPr>
          <p:cNvPr id="3" name="Content Placeholder 2"/>
          <p:cNvSpPr>
            <a:spLocks noGrp="1"/>
          </p:cNvSpPr>
          <p:nvPr>
            <p:ph idx="1"/>
          </p:nvPr>
        </p:nvSpPr>
        <p:spPr>
          <a:xfrm>
            <a:off x="457200" y="3657600"/>
            <a:ext cx="8229600" cy="2468563"/>
          </a:xfrm>
        </p:spPr>
        <p:txBody>
          <a:bodyPr>
            <a:normAutofit lnSpcReduction="10000"/>
          </a:bodyPr>
          <a:lstStyle/>
          <a:p>
            <a:r>
              <a:rPr lang="vi-VN" dirty="0"/>
              <a:t>Geta Brătescu este o extraordinară ilustratoare. Nu putem să nu amintim prezența ei, în calitate de director artistic, în redacția </a:t>
            </a:r>
            <a:r>
              <a:rPr lang="vi-VN" i="1" dirty="0"/>
              <a:t>Secolului XX</a:t>
            </a:r>
            <a:r>
              <a:rPr lang="vi-VN" dirty="0"/>
              <a:t>, actual </a:t>
            </a:r>
            <a:r>
              <a:rPr lang="vi-VN" i="1" dirty="0"/>
              <a:t>Secolul 21</a:t>
            </a:r>
            <a:r>
              <a:rPr lang="vi-VN" dirty="0"/>
              <a:t>, o revistă creeată în </a:t>
            </a:r>
            <a:r>
              <a:rPr lang="vi-VN" dirty="0" smtClean="0"/>
              <a:t>1961</a:t>
            </a:r>
            <a:r>
              <a:rPr lang="en-US" dirty="0" smtClean="0"/>
              <a:t>.</a:t>
            </a:r>
            <a:endParaRPr lang="en-US" dirty="0"/>
          </a:p>
        </p:txBody>
      </p:sp>
      <p:pic>
        <p:nvPicPr>
          <p:cNvPr id="17410" name="Picture 2" descr="C:\Users\ANCA-CHEAITO\Desktop\GETA\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096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19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Mâna care desenează, „sub imperiul liniei”</a:t>
            </a:r>
          </a:p>
        </p:txBody>
      </p:sp>
      <p:sp>
        <p:nvSpPr>
          <p:cNvPr id="3" name="Content Placeholder 2"/>
          <p:cNvSpPr>
            <a:spLocks noGrp="1"/>
          </p:cNvSpPr>
          <p:nvPr>
            <p:ph idx="1"/>
          </p:nvPr>
        </p:nvSpPr>
        <p:spPr>
          <a:xfrm>
            <a:off x="2438400" y="1600200"/>
            <a:ext cx="3962400" cy="4525963"/>
          </a:xfrm>
        </p:spPr>
        <p:txBody>
          <a:bodyPr/>
          <a:lstStyle/>
          <a:p>
            <a:endParaRPr lang="en-US" dirty="0"/>
          </a:p>
        </p:txBody>
      </p:sp>
      <p:pic>
        <p:nvPicPr>
          <p:cNvPr id="5122" name="Picture 2" descr="C:\Users\ANCA-CHEAITO\Desktop\GETA\19-Autoportret-in-oglinda-Self-portrait-in-the-Mirror-1800x0-c-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181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8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ANCA-CHEAITO\Desktop\GETA\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68" y="0"/>
            <a:ext cx="92681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05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161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200400"/>
            <a:ext cx="8229600" cy="2925763"/>
          </a:xfrm>
        </p:spPr>
        <p:txBody>
          <a:bodyPr>
            <a:normAutofit lnSpcReduction="10000"/>
          </a:bodyPr>
          <a:lstStyle/>
          <a:p>
            <a:r>
              <a:rPr lang="vi-VN" dirty="0"/>
              <a:t>Universalitatea operei sale poetice a fost recunoscută şi de UNESCO, poemul </a:t>
            </a:r>
            <a:r>
              <a:rPr lang="vi-VN" i="1" dirty="0"/>
              <a:t>Luceafărul</a:t>
            </a:r>
            <a:r>
              <a:rPr lang="vi-VN" dirty="0"/>
              <a:t> a întrat în Guiness Book of Records, iar numele poetului a fost atribuit unui crater de pe Marte şi unei mici planete.</a:t>
            </a:r>
            <a:endParaRPr lang="en-US" dirty="0"/>
          </a:p>
        </p:txBody>
      </p:sp>
      <p:pic>
        <p:nvPicPr>
          <p:cNvPr id="3074" name="Picture 2" descr="C:\Users\ANCA-CHEAITO\Desktop\ZIUA CULTURII\download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NCA-CHEAITO\Desktop\ZIUA CULTURII\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7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vi-VN" dirty="0"/>
              <a:t>Sute de pagini de poezie, proză, proiecte dramatice, traduceri, prelucrări şi adaptări, chiar şi o schiţa a unei gra­matici sanscrite sau un dicţionar de rime, compun o operă vastă şi originală, lirică, nihilistă, eroică, fantastică, cosmogonică, didactică şi polemică care arată o minte iscoditoare, o bună educaţie filosofică şi o voinţă uriaşă de a stăpâni multe domenii.</a:t>
            </a:r>
            <a:endParaRPr lang="en-US" dirty="0"/>
          </a:p>
        </p:txBody>
      </p:sp>
      <p:pic>
        <p:nvPicPr>
          <p:cNvPr id="4098" name="Picture 2" descr="C:\Users\ANCA-CHEAITO\Desktop\ZIUA CULTURII\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0"/>
            <a:ext cx="2286000" cy="147457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NCA-CHEAITO\Desktop\ZIUA CULTURII\images (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0"/>
            <a:ext cx="327659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NCA-CHEAITO\Desktop\ZIUA CULTURII\images (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147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2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vi-VN" b="1" i="1" dirty="0"/>
              <a:t>Omul deplin al culturii Române… o conştiinţă de cultură deschisă către tot</a:t>
            </a:r>
            <a:r>
              <a:rPr lang="vi-VN" i="1" dirty="0"/>
              <a:t>”, scria Constantin Noica despre Mihai Eminescu.</a:t>
            </a:r>
            <a:endParaRPr lang="en-US" dirty="0"/>
          </a:p>
        </p:txBody>
      </p:sp>
      <p:sp>
        <p:nvSpPr>
          <p:cNvPr id="3" name="Content Placeholder 2"/>
          <p:cNvSpPr>
            <a:spLocks noGrp="1"/>
          </p:cNvSpPr>
          <p:nvPr>
            <p:ph idx="1"/>
          </p:nvPr>
        </p:nvSpPr>
        <p:spPr>
          <a:xfrm>
            <a:off x="457200" y="3810000"/>
            <a:ext cx="8229600" cy="2316163"/>
          </a:xfrm>
        </p:spPr>
        <p:txBody>
          <a:bodyPr/>
          <a:lstStyle/>
          <a:p>
            <a:endParaRPr lang="en-US" dirty="0"/>
          </a:p>
        </p:txBody>
      </p:sp>
      <p:pic>
        <p:nvPicPr>
          <p:cNvPr id="5122" name="Picture 2" descr="C:\Users\ANCA-CHEAITO\Desktop\ZIUA CULTURII\download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2362200" cy="34507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CA-CHEAITO\Desktop\ZIUA CULTURII\download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2514600" cy="34507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CA-CHEAITO\Desktop\ZIUA CULTURII\images (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667000"/>
            <a:ext cx="3429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38400"/>
            <a:ext cx="8229600" cy="3687763"/>
          </a:xfrm>
        </p:spPr>
        <p:txBody>
          <a:bodyPr>
            <a:normAutofit/>
          </a:bodyPr>
          <a:lstStyle/>
          <a:p>
            <a:r>
              <a:rPr lang="vi-VN" dirty="0"/>
              <a:t>Întreaga operă eminesciană a fost influenţată de marile sisteme filosofice ale epocii sale, dar şi de filosofia antică, de la Heraclit la Platon, de sistemele de gândire ale Romantismului, de teoriile lui Arthur Schopenhauer, Immanuel Kant sau Hegel şi chiar de filozofia buddhistă.</a:t>
            </a:r>
            <a:endParaRPr lang="en-US" dirty="0"/>
          </a:p>
        </p:txBody>
      </p:sp>
      <p:pic>
        <p:nvPicPr>
          <p:cNvPr id="6146" name="Picture 2" descr="C:\Users\ANCA-CHEAITO\Desktop\ZIUA CULTURII\images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NCA-CHEAITO\Desktop\ZIUA CULTURII\images (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0"/>
            <a:ext cx="44958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0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143000"/>
          </a:xfrm>
        </p:spPr>
        <p:txBody>
          <a:bodyPr/>
          <a:lstStyle/>
          <a:p>
            <a:endParaRPr lang="en-US" dirty="0"/>
          </a:p>
        </p:txBody>
      </p:sp>
      <p:sp>
        <p:nvSpPr>
          <p:cNvPr id="3" name="Content Placeholder 2"/>
          <p:cNvSpPr>
            <a:spLocks noGrp="1"/>
          </p:cNvSpPr>
          <p:nvPr>
            <p:ph idx="1"/>
          </p:nvPr>
        </p:nvSpPr>
        <p:spPr>
          <a:xfrm>
            <a:off x="3276600" y="1600200"/>
            <a:ext cx="5410200" cy="4525963"/>
          </a:xfrm>
        </p:spPr>
        <p:txBody>
          <a:bodyPr>
            <a:normAutofit fontScale="92500" lnSpcReduction="20000"/>
          </a:bodyPr>
          <a:lstStyle/>
          <a:p>
            <a:r>
              <a:rPr lang="vi-VN" b="1" i="1" dirty="0"/>
              <a:t>Ar fi meritat un Nobel pentru literatură</a:t>
            </a:r>
            <a:r>
              <a:rPr lang="vi-VN" dirty="0"/>
              <a:t>,</a:t>
            </a:r>
            <a:r>
              <a:rPr lang="vi-VN" b="1" i="1" dirty="0"/>
              <a:t> dar acest premiu nu se acordă postum”</a:t>
            </a:r>
            <a:r>
              <a:rPr lang="vi-VN" dirty="0"/>
              <a:t>, afirma academicianul Eugen Simion, fostul preşedinte al Academiei Române, care a militat şi a reuşit, cu sprijinul Academiei, ca ziua de 15 ianuarie să devină </a:t>
            </a:r>
            <a:r>
              <a:rPr lang="vi-VN" b="1" dirty="0"/>
              <a:t>Ziua Culturii Naţionale</a:t>
            </a:r>
            <a:r>
              <a:rPr lang="vi-VN" dirty="0"/>
              <a:t>.</a:t>
            </a:r>
            <a:endParaRPr lang="en-US" dirty="0"/>
          </a:p>
        </p:txBody>
      </p:sp>
      <p:pic>
        <p:nvPicPr>
          <p:cNvPr id="7170" name="Picture 2" descr="C:\Users\ANCA-CHEAITO\Desktop\ZIUA CULTURII\images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1029</Words>
  <Application>Microsoft Office PowerPoint</Application>
  <PresentationFormat>On-screen Show (4:3)</PresentationFormat>
  <Paragraphs>45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15 Ianuarie - Ziua Culturii Naționale </vt:lpstr>
      <vt:lpstr>PowerPoint Presentation</vt:lpstr>
      <vt:lpstr>PowerPoint Presentation</vt:lpstr>
      <vt:lpstr>168 de ani de la nasterea Luceafarului poeziei romanesti</vt:lpstr>
      <vt:lpstr>PowerPoint Presentation</vt:lpstr>
      <vt:lpstr>PowerPoint Presentation</vt:lpstr>
      <vt:lpstr>Omul deplin al culturii Române… o conştiinţă de cultură deschisă către tot”, scria Constantin Noica despre Mihai Eminescu.</vt:lpstr>
      <vt:lpstr>PowerPoint Presentation</vt:lpstr>
      <vt:lpstr>PowerPoint Presentation</vt:lpstr>
      <vt:lpstr>Cel mai mare poet pe care l-a nǎscut pământul românesc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Desenul e dans  Geta Brătescu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Pavilionul României de la Bienala de la Veneția, 2017</vt:lpstr>
      <vt:lpstr>Imagine din expoziția „Apariții”.</vt:lpstr>
      <vt:lpstr>Apariții</vt:lpstr>
      <vt:lpstr>PowerPoint Presentation</vt:lpstr>
      <vt:lpstr>PowerPoint Presentation</vt:lpstr>
      <vt:lpstr>PowerPoint Presentation</vt:lpstr>
      <vt:lpstr>Mâna care desenează, „sub imperiul liniei”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Ianuarie - Ziua Culturii Naționale </dc:title>
  <dc:creator>ANCA-CHEAITO</dc:creator>
  <cp:lastModifiedBy>ANCA-CHEAITO</cp:lastModifiedBy>
  <cp:revision>23</cp:revision>
  <dcterms:created xsi:type="dcterms:W3CDTF">2006-08-16T00:00:00Z</dcterms:created>
  <dcterms:modified xsi:type="dcterms:W3CDTF">2018-01-11T21:09:52Z</dcterms:modified>
</cp:coreProperties>
</file>